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2" r:id="rId1"/>
  </p:sldMasterIdLst>
  <p:notesMasterIdLst>
    <p:notesMasterId r:id="rId36"/>
  </p:notesMasterIdLst>
  <p:handoutMasterIdLst>
    <p:handoutMasterId r:id="rId37"/>
  </p:handoutMasterIdLst>
  <p:sldIdLst>
    <p:sldId id="302" r:id="rId2"/>
    <p:sldId id="298" r:id="rId3"/>
    <p:sldId id="258" r:id="rId4"/>
    <p:sldId id="259" r:id="rId5"/>
    <p:sldId id="263" r:id="rId6"/>
    <p:sldId id="271" r:id="rId7"/>
    <p:sldId id="268" r:id="rId8"/>
    <p:sldId id="282" r:id="rId9"/>
    <p:sldId id="283" r:id="rId10"/>
    <p:sldId id="284" r:id="rId11"/>
    <p:sldId id="285" r:id="rId12"/>
    <p:sldId id="266" r:id="rId13"/>
    <p:sldId id="269" r:id="rId14"/>
    <p:sldId id="286" r:id="rId15"/>
    <p:sldId id="281" r:id="rId16"/>
    <p:sldId id="272" r:id="rId17"/>
    <p:sldId id="287" r:id="rId18"/>
    <p:sldId id="267" r:id="rId19"/>
    <p:sldId id="288" r:id="rId20"/>
    <p:sldId id="273" r:id="rId21"/>
    <p:sldId id="300" r:id="rId22"/>
    <p:sldId id="301" r:id="rId23"/>
    <p:sldId id="275" r:id="rId24"/>
    <p:sldId id="276" r:id="rId25"/>
    <p:sldId id="289" r:id="rId26"/>
    <p:sldId id="290" r:id="rId27"/>
    <p:sldId id="278" r:id="rId28"/>
    <p:sldId id="295" r:id="rId29"/>
    <p:sldId id="291" r:id="rId30"/>
    <p:sldId id="292" r:id="rId31"/>
    <p:sldId id="299" r:id="rId32"/>
    <p:sldId id="293" r:id="rId33"/>
    <p:sldId id="296" r:id="rId34"/>
    <p:sldId id="294"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89"/>
    <p:restoredTop sz="94674"/>
  </p:normalViewPr>
  <p:slideViewPr>
    <p:cSldViewPr snapToGrid="0" snapToObjects="1">
      <p:cViewPr varScale="1">
        <p:scale>
          <a:sx n="119" d="100"/>
          <a:sy n="119" d="100"/>
        </p:scale>
        <p:origin x="-1528"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handoutMaster" Target="handoutMasters/handout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31/1/17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31/1/17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10</a:t>
            </a:fld>
            <a:endParaRPr lang="es-ES"/>
          </a:p>
        </p:txBody>
      </p:sp>
    </p:spTree>
    <p:extLst>
      <p:ext uri="{BB962C8B-B14F-4D97-AF65-F5344CB8AC3E}">
        <p14:creationId xmlns:p14="http://schemas.microsoft.com/office/powerpoint/2010/main" val="76324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09F0B3-A32B-2840-BE6A-B26C9CDC4EB2}" type="slidenum">
              <a:rPr lang="es-ES" smtClean="0"/>
              <a:t>12</a:t>
            </a:fld>
            <a:endParaRPr lang="es-ES"/>
          </a:p>
        </p:txBody>
      </p:sp>
    </p:spTree>
    <p:extLst>
      <p:ext uri="{BB962C8B-B14F-4D97-AF65-F5344CB8AC3E}">
        <p14:creationId xmlns:p14="http://schemas.microsoft.com/office/powerpoint/2010/main" val="18826435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09F0B3-A32B-2840-BE6A-B26C9CDC4EB2}" type="slidenum">
              <a:rPr lang="es-ES" smtClean="0"/>
              <a:t>17</a:t>
            </a:fld>
            <a:endParaRPr lang="es-ES"/>
          </a:p>
        </p:txBody>
      </p:sp>
    </p:spTree>
    <p:extLst>
      <p:ext uri="{BB962C8B-B14F-4D97-AF65-F5344CB8AC3E}">
        <p14:creationId xmlns:p14="http://schemas.microsoft.com/office/powerpoint/2010/main" val="643117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09F0B3-A32B-2840-BE6A-B26C9CDC4EB2}" type="slidenum">
              <a:rPr lang="es-ES" smtClean="0"/>
              <a:t>21</a:t>
            </a:fld>
            <a:endParaRPr lang="es-ES"/>
          </a:p>
        </p:txBody>
      </p:sp>
    </p:spTree>
    <p:extLst>
      <p:ext uri="{BB962C8B-B14F-4D97-AF65-F5344CB8AC3E}">
        <p14:creationId xmlns:p14="http://schemas.microsoft.com/office/powerpoint/2010/main" val="1382545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39860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61344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04878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72399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30761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387721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martes, 31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223183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martes, 31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500231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martes, 31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1155166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5124434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96992527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martes, 31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4244925412"/>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1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jpg"/><Relationship Id="rId3" Type="http://schemas.openxmlformats.org/officeDocument/2006/relationships/image" Target="../media/image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4648653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1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50469" y="154416"/>
            <a:ext cx="6514260" cy="1644952"/>
          </a:xfrm>
        </p:spPr>
        <p:txBody>
          <a:bodyPr>
            <a:noAutofit/>
          </a:bodyPr>
          <a:lstStyle/>
          <a:p>
            <a:r>
              <a:rPr lang="fr-FR" sz="4400" dirty="0" smtClean="0">
                <a:solidFill>
                  <a:srgbClr val="FFFFFF"/>
                </a:solidFill>
              </a:rPr>
              <a:t>Argument historique (Deutéronome 32.8).</a:t>
            </a:r>
            <a:endParaRPr lang="fr-FR" sz="4400" dirty="0">
              <a:solidFill>
                <a:srgbClr val="FFFFFF"/>
              </a:solidFill>
            </a:endParaRPr>
          </a:p>
        </p:txBody>
      </p:sp>
      <p:sp>
        <p:nvSpPr>
          <p:cNvPr id="3" name="Marcador de contenido 2"/>
          <p:cNvSpPr>
            <a:spLocks noGrp="1"/>
          </p:cNvSpPr>
          <p:nvPr>
            <p:ph type="body" sz="half" idx="2"/>
          </p:nvPr>
        </p:nvSpPr>
        <p:spPr>
          <a:xfrm>
            <a:off x="650469" y="2053368"/>
            <a:ext cx="7871946" cy="1908869"/>
          </a:xfrm>
        </p:spPr>
        <p:txBody>
          <a:bodyPr>
            <a:noAutofit/>
          </a:bodyPr>
          <a:lstStyle/>
          <a:p>
            <a:pPr algn="just"/>
            <a:r>
              <a:rPr lang="fr-FR" sz="2400" dirty="0" smtClean="0">
                <a:solidFill>
                  <a:srgbClr val="FFFFFF"/>
                </a:solidFill>
              </a:rPr>
              <a:t>Que l’on considère l’histoire de l’univers, de l’humanité, d’un peuple en particulier, ou même d’un simple individu, on y perçoit toujours un plan, un dessein, une pensée souveraine qui préside toute sa destinée et le conduit vers l’objectif final.</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10774416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67639" y="1288724"/>
            <a:ext cx="8576361" cy="1644952"/>
          </a:xfrm>
        </p:spPr>
        <p:txBody>
          <a:bodyPr>
            <a:noAutofit/>
          </a:bodyPr>
          <a:lstStyle/>
          <a:p>
            <a:r>
              <a:rPr lang="fr-FR" sz="4400" dirty="0" smtClean="0">
                <a:solidFill>
                  <a:srgbClr val="FFFFFF"/>
                </a:solidFill>
              </a:rPr>
              <a:t>Argument tiré du surnaturel </a:t>
            </a:r>
            <a:br>
              <a:rPr lang="fr-FR" sz="4400" dirty="0" smtClean="0">
                <a:solidFill>
                  <a:srgbClr val="FFFFFF"/>
                </a:solidFill>
              </a:rPr>
            </a:br>
            <a:r>
              <a:rPr lang="fr-FR" sz="4400" dirty="0" smtClean="0">
                <a:solidFill>
                  <a:srgbClr val="FFFFFF"/>
                </a:solidFill>
              </a:rPr>
              <a:t>(Ésaïe 44.6-7).</a:t>
            </a:r>
            <a:endParaRPr lang="fr-FR" sz="4400" dirty="0">
              <a:solidFill>
                <a:srgbClr val="FFFFFF"/>
              </a:solidFill>
            </a:endParaRPr>
          </a:p>
        </p:txBody>
      </p:sp>
      <p:sp>
        <p:nvSpPr>
          <p:cNvPr id="3" name="Marcador de contenido 2"/>
          <p:cNvSpPr>
            <a:spLocks noGrp="1"/>
          </p:cNvSpPr>
          <p:nvPr>
            <p:ph type="body" sz="half" idx="2"/>
          </p:nvPr>
        </p:nvSpPr>
        <p:spPr>
          <a:xfrm>
            <a:off x="567640" y="3285843"/>
            <a:ext cx="3693275" cy="2295407"/>
          </a:xfrm>
        </p:spPr>
        <p:txBody>
          <a:bodyPr>
            <a:noAutofit/>
          </a:bodyPr>
          <a:lstStyle/>
          <a:p>
            <a:pPr algn="just"/>
            <a:r>
              <a:rPr lang="fr-FR" sz="2400" dirty="0" smtClean="0">
                <a:solidFill>
                  <a:srgbClr val="FFFFFF"/>
                </a:solidFill>
              </a:rPr>
              <a:t>La révélation, le miracle et la prophétie sont entre autres des manifestations par lesquelles Dieu révèle son existence et son intérêt pour ses créatures.</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22770899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ítulo 7"/>
          <p:cNvSpPr>
            <a:spLocks noGrp="1"/>
          </p:cNvSpPr>
          <p:nvPr>
            <p:ph type="title"/>
          </p:nvPr>
        </p:nvSpPr>
        <p:spPr/>
        <p:txBody>
          <a:bodyPr/>
          <a:lstStyle/>
          <a:p>
            <a:r>
              <a:rPr lang="fr-FR" dirty="0" smtClean="0">
                <a:solidFill>
                  <a:srgbClr val="FFFFFF"/>
                </a:solidFill>
              </a:rPr>
              <a:t>L'empreinte de Dieu est partout</a:t>
            </a:r>
            <a:endParaRPr lang="fr-FR" dirty="0">
              <a:solidFill>
                <a:srgbClr val="FFFFFF"/>
              </a:solidFill>
            </a:endParaRPr>
          </a:p>
        </p:txBody>
      </p:sp>
      <p:sp>
        <p:nvSpPr>
          <p:cNvPr id="10" name="Marcador de contenido 9"/>
          <p:cNvSpPr>
            <a:spLocks noGrp="1"/>
          </p:cNvSpPr>
          <p:nvPr>
            <p:ph sz="half" idx="2"/>
          </p:nvPr>
        </p:nvSpPr>
        <p:spPr>
          <a:xfrm>
            <a:off x="584281" y="1815394"/>
            <a:ext cx="4911546" cy="4289101"/>
          </a:xfrm>
        </p:spPr>
        <p:txBody>
          <a:bodyPr>
            <a:noAutofit/>
          </a:bodyPr>
          <a:lstStyle/>
          <a:p>
            <a:pPr algn="just"/>
            <a:r>
              <a:rPr lang="fr-FR" sz="2400" dirty="0" smtClean="0">
                <a:solidFill>
                  <a:srgbClr val="FFFFFF"/>
                </a:solidFill>
              </a:rPr>
              <a:t>Les choses qui nous entourent sur la terre, dans la mer et dans le ciel prouvent l’existence d’un ordre, d’une beauté, d’une exactitude et d’une planification ingénieuse. </a:t>
            </a:r>
          </a:p>
          <a:p>
            <a:pPr algn="just"/>
            <a:r>
              <a:rPr lang="fr-FR" sz="2400" dirty="0" smtClean="0">
                <a:solidFill>
                  <a:srgbClr val="FFFFFF"/>
                </a:solidFill>
              </a:rPr>
              <a:t>En suivant une analyse logique, rien du merveilleux qui existe</a:t>
            </a:r>
            <a:br>
              <a:rPr lang="fr-FR" sz="2400" dirty="0" smtClean="0">
                <a:solidFill>
                  <a:srgbClr val="FFFFFF"/>
                </a:solidFill>
              </a:rPr>
            </a:br>
            <a:r>
              <a:rPr lang="fr-FR" sz="2400" dirty="0" smtClean="0">
                <a:solidFill>
                  <a:srgbClr val="FFFFFF"/>
                </a:solidFill>
              </a:rPr>
              <a:t>dans notre environnement ne pourrait exister par pur hasard. </a:t>
            </a:r>
          </a:p>
          <a:p>
            <a:pPr algn="just"/>
            <a:r>
              <a:rPr lang="fr-FR" sz="2400" dirty="0" smtClean="0">
                <a:solidFill>
                  <a:srgbClr val="FFFFFF"/>
                </a:solidFill>
              </a:rPr>
              <a:t>Un esprit intelligent doit forcément</a:t>
            </a:r>
            <a:br>
              <a:rPr lang="fr-FR" sz="2400" dirty="0" smtClean="0">
                <a:solidFill>
                  <a:srgbClr val="FFFFFF"/>
                </a:solidFill>
              </a:rPr>
            </a:br>
            <a:r>
              <a:rPr lang="fr-FR" sz="2400" dirty="0" smtClean="0">
                <a:solidFill>
                  <a:srgbClr val="FFFFFF"/>
                </a:solidFill>
              </a:rPr>
              <a:t>se trouver derrière tout cela.</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03724112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Autofit/>
          </a:bodyPr>
          <a:lstStyle/>
          <a:p>
            <a:r>
              <a:rPr lang="fr-FR" dirty="0" smtClean="0">
                <a:solidFill>
                  <a:srgbClr val="FFFFFF"/>
                </a:solidFill>
              </a:rPr>
              <a:t>Les cieux racontent la </a:t>
            </a:r>
            <a:br>
              <a:rPr lang="fr-FR" dirty="0" smtClean="0">
                <a:solidFill>
                  <a:srgbClr val="FFFFFF"/>
                </a:solidFill>
              </a:rPr>
            </a:br>
            <a:r>
              <a:rPr lang="fr-FR" dirty="0" smtClean="0">
                <a:solidFill>
                  <a:srgbClr val="FFFFFF"/>
                </a:solidFill>
              </a:rPr>
              <a:t>gloire de Dieux</a:t>
            </a:r>
            <a:endParaRPr lang="fr-FR" dirty="0">
              <a:solidFill>
                <a:srgbClr val="FFFFFF"/>
              </a:solidFill>
            </a:endParaRPr>
          </a:p>
        </p:txBody>
      </p:sp>
      <p:sp>
        <p:nvSpPr>
          <p:cNvPr id="3" name="Marcador de contenido 2"/>
          <p:cNvSpPr>
            <a:spLocks noGrp="1"/>
          </p:cNvSpPr>
          <p:nvPr>
            <p:ph sz="half" idx="1"/>
          </p:nvPr>
        </p:nvSpPr>
        <p:spPr>
          <a:xfrm>
            <a:off x="457200" y="2235276"/>
            <a:ext cx="8229600" cy="2541521"/>
          </a:xfrm>
        </p:spPr>
        <p:txBody>
          <a:bodyPr>
            <a:normAutofit/>
          </a:bodyPr>
          <a:lstStyle/>
          <a:p>
            <a:pPr algn="just"/>
            <a:r>
              <a:rPr lang="fr-FR" sz="2400" dirty="0" smtClean="0">
                <a:solidFill>
                  <a:srgbClr val="FFFFFF"/>
                </a:solidFill>
              </a:rPr>
              <a:t>Le roi David écrivait : « Les cieux racontent la gloire de Dieu, le firmament proclame l’œuvre de ses mains. » (Psaumes 19.1) </a:t>
            </a:r>
          </a:p>
          <a:p>
            <a:pPr algn="just"/>
            <a:r>
              <a:rPr lang="fr-FR" sz="2400" dirty="0" smtClean="0">
                <a:solidFill>
                  <a:srgbClr val="FFFFFF"/>
                </a:solidFill>
              </a:rPr>
              <a:t>Levez maintenant les yeux vers le ciel. Là où vos yeux se perdent dans l’infini existent les mêmes évidences d’ordre, de beauté, de précision et de but que sur la terre.</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9475252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fr-FR" dirty="0" smtClean="0">
                <a:solidFill>
                  <a:srgbClr val="FFFFFF"/>
                </a:solidFill>
              </a:rPr>
              <a:t>Les cieux racontent la </a:t>
            </a:r>
            <a:br>
              <a:rPr lang="fr-FR" dirty="0" smtClean="0">
                <a:solidFill>
                  <a:srgbClr val="FFFFFF"/>
                </a:solidFill>
              </a:rPr>
            </a:br>
            <a:r>
              <a:rPr lang="fr-FR" dirty="0" smtClean="0">
                <a:solidFill>
                  <a:srgbClr val="FFFFFF"/>
                </a:solidFill>
              </a:rPr>
              <a:t>gloire de Dieux</a:t>
            </a:r>
            <a:endParaRPr lang="fr-FR" dirty="0">
              <a:solidFill>
                <a:srgbClr val="FFFFFF"/>
              </a:solidFill>
            </a:endParaRPr>
          </a:p>
        </p:txBody>
      </p:sp>
      <p:sp>
        <p:nvSpPr>
          <p:cNvPr id="3" name="Marcador de contenido 2"/>
          <p:cNvSpPr>
            <a:spLocks noGrp="1"/>
          </p:cNvSpPr>
          <p:nvPr>
            <p:ph idx="1"/>
          </p:nvPr>
        </p:nvSpPr>
        <p:spPr>
          <a:xfrm>
            <a:off x="457200" y="1694470"/>
            <a:ext cx="8229600" cy="4525963"/>
          </a:xfrm>
        </p:spPr>
        <p:txBody>
          <a:bodyPr>
            <a:normAutofit/>
          </a:bodyPr>
          <a:lstStyle/>
          <a:p>
            <a:pPr marL="0" indent="0" algn="just">
              <a:buNone/>
            </a:pPr>
            <a:r>
              <a:rPr lang="fr-FR" sz="2600" dirty="0" smtClean="0">
                <a:solidFill>
                  <a:srgbClr val="FFFFFF"/>
                </a:solidFill>
              </a:rPr>
              <a:t>« Levez les yeux vers le ciel et regardez ! Qui a créé cela ? C’est celui qui fait sortir les corps célestes en bon ordre. Il les appelle tous par leur nom. Son pouvoir est si grand, sa force si puissante que pas un seul ne manque. Pourquoi dis-tu, Jacob, et pourquoi affirmes-tu, Israël : ‘Ma situation échappe à l’Éternel, mon droit passe inaperçu de mon Dieu ?’ Ne le sais-tu pas ? Ne l’as-tu pas appris ? C’est le Dieu d’éternité, l’Éternel, qui a créé les extrémités de la terre. Il ne se fatigue pas, il ne s’épuise pas. Son intelligence est impénétrable. » (Ésaïe 40.26-28)</a:t>
            </a:r>
            <a:endParaRPr lang="fr-FR" sz="26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75527007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1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1479818"/>
            <a:ext cx="7772400" cy="1695236"/>
          </a:xfrm>
        </p:spPr>
        <p:txBody>
          <a:bodyPr>
            <a:noAutofit/>
          </a:bodyPr>
          <a:lstStyle/>
          <a:p>
            <a:r>
              <a:rPr lang="en-US" sz="4800" dirty="0">
                <a:solidFill>
                  <a:srgbClr val="FFFFFF"/>
                </a:solidFill>
              </a:rPr>
              <a:t>PEUT-ON AVOIR </a:t>
            </a:r>
            <a:r>
              <a:rPr lang="en-US" sz="4800" dirty="0" smtClean="0">
                <a:solidFill>
                  <a:srgbClr val="FFFFFF"/>
                </a:solidFill>
              </a:rPr>
              <a:t/>
            </a:r>
            <a:br>
              <a:rPr lang="en-US" sz="4800" dirty="0" smtClean="0">
                <a:solidFill>
                  <a:srgbClr val="FFFFFF"/>
                </a:solidFill>
              </a:rPr>
            </a:br>
            <a:r>
              <a:rPr lang="en-US" sz="4800" smtClean="0">
                <a:solidFill>
                  <a:srgbClr val="FFFFFF"/>
                </a:solidFill>
              </a:rPr>
              <a:t>CONFIANCE EN</a:t>
            </a:r>
            <a:br>
              <a:rPr lang="en-US" sz="4800" smtClean="0">
                <a:solidFill>
                  <a:srgbClr val="FFFFFF"/>
                </a:solidFill>
              </a:rPr>
            </a:br>
            <a:r>
              <a:rPr lang="en-US" sz="4800" smtClean="0">
                <a:solidFill>
                  <a:srgbClr val="FFFFFF"/>
                </a:solidFill>
              </a:rPr>
              <a:t>LA </a:t>
            </a:r>
            <a:r>
              <a:rPr lang="en-US" sz="4800" dirty="0">
                <a:solidFill>
                  <a:srgbClr val="FFFFFF"/>
                </a:solidFill>
              </a:rPr>
              <a:t>BIBLE ?</a:t>
            </a:r>
          </a:p>
        </p:txBody>
      </p:sp>
      <p:sp>
        <p:nvSpPr>
          <p:cNvPr id="3" name="Marcador de texto 2"/>
          <p:cNvSpPr>
            <a:spLocks noGrp="1"/>
          </p:cNvSpPr>
          <p:nvPr>
            <p:ph type="body" idx="1"/>
          </p:nvPr>
        </p:nvSpPr>
        <p:spPr>
          <a:xfrm>
            <a:off x="722313" y="3043876"/>
            <a:ext cx="4377274" cy="1500187"/>
          </a:xfrm>
        </p:spPr>
        <p:txBody>
          <a:bodyPr/>
          <a:lstStyle/>
          <a:p>
            <a:r>
              <a:rPr lang="fr-FR" dirty="0" smtClean="0">
                <a:solidFill>
                  <a:srgbClr val="FFFFFF"/>
                </a:solidFill>
              </a:rPr>
              <a:t>Pour quelles raisons devrais-je croire que la Bible est la Parole de Dieu ?</a:t>
            </a:r>
            <a:endParaRPr lang="fr-FR"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10759490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La Bible a une autorité divine</a:t>
            </a:r>
            <a:endParaRPr lang="fr-FR" dirty="0">
              <a:solidFill>
                <a:srgbClr val="FFFFFF"/>
              </a:solidFill>
            </a:endParaRPr>
          </a:p>
        </p:txBody>
      </p:sp>
      <p:sp>
        <p:nvSpPr>
          <p:cNvPr id="3" name="Marcador de contenido 2"/>
          <p:cNvSpPr>
            <a:spLocks noGrp="1"/>
          </p:cNvSpPr>
          <p:nvPr>
            <p:ph sz="half" idx="1"/>
          </p:nvPr>
        </p:nvSpPr>
        <p:spPr>
          <a:xfrm>
            <a:off x="880524" y="1686763"/>
            <a:ext cx="7443343" cy="1831751"/>
          </a:xfrm>
        </p:spPr>
        <p:txBody>
          <a:bodyPr>
            <a:normAutofit/>
          </a:bodyPr>
          <a:lstStyle/>
          <a:p>
            <a:pPr marL="0" indent="0" algn="just">
              <a:buNone/>
            </a:pPr>
            <a:r>
              <a:rPr lang="fr-FR" dirty="0" smtClean="0">
                <a:solidFill>
                  <a:srgbClr val="FFFFFF"/>
                </a:solidFill>
              </a:rPr>
              <a:t>« Toute l’Écriture est inspirée de Dieu et utile pour enseigner, pour convaincre, pour corriger, pour instruire dans la justice. » (2 Timothée 3.16).</a:t>
            </a:r>
            <a:endParaRPr lang="fr-FR"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93524170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La Bible a une unité extraordinaire</a:t>
            </a:r>
            <a:endParaRPr lang="fr-FR" dirty="0">
              <a:solidFill>
                <a:srgbClr val="FFFFFF"/>
              </a:solidFill>
            </a:endParaRPr>
          </a:p>
        </p:txBody>
      </p:sp>
      <p:sp>
        <p:nvSpPr>
          <p:cNvPr id="3" name="Marcador de contenido 2"/>
          <p:cNvSpPr>
            <a:spLocks noGrp="1"/>
          </p:cNvSpPr>
          <p:nvPr>
            <p:ph idx="1"/>
          </p:nvPr>
        </p:nvSpPr>
        <p:spPr>
          <a:xfrm>
            <a:off x="457200" y="1600200"/>
            <a:ext cx="7973411" cy="4525963"/>
          </a:xfrm>
        </p:spPr>
        <p:txBody>
          <a:bodyPr>
            <a:noAutofit/>
          </a:bodyPr>
          <a:lstStyle/>
          <a:p>
            <a:pPr algn="just"/>
            <a:r>
              <a:rPr lang="fr-FR" sz="2400" spc="20" dirty="0" smtClean="0">
                <a:solidFill>
                  <a:srgbClr val="FFFFFF"/>
                </a:solidFill>
              </a:rPr>
              <a:t>Ce livre fut écrit par quarante auteurs différents, sur une période de presque mille six cents ans et en trois langues différentes. La plupart de ces écrivains ne se connurent pas personnellement. </a:t>
            </a:r>
          </a:p>
          <a:p>
            <a:pPr algn="just"/>
            <a:r>
              <a:rPr lang="fr-FR" sz="2400" spc="20" dirty="0" smtClean="0">
                <a:solidFill>
                  <a:srgbClr val="FFFFFF"/>
                </a:solidFill>
              </a:rPr>
              <a:t>Et néanmoins, si vous lisez la Bible du début à la fin, vous constaterez qu’elle comporte une unité de pensée et de contenu. Cela donne l’impression que quarante écrivains se seraient réunis un jour pour harmoniser le texte qu’ils écriraient. </a:t>
            </a:r>
          </a:p>
          <a:p>
            <a:pPr algn="just"/>
            <a:r>
              <a:rPr lang="fr-FR" sz="2400" spc="20" dirty="0" smtClean="0">
                <a:solidFill>
                  <a:srgbClr val="FFFFFF"/>
                </a:solidFill>
              </a:rPr>
              <a:t>Ceci est une preuve supplémentaire qu’ils n’étaient que les moyens de transmission humains inspirés par l’Esprit saint lui-même, lequel est le véritable Auteur de la Bible.</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9859306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fr-FR" dirty="0" smtClean="0">
                <a:solidFill>
                  <a:srgbClr val="FFFFFF"/>
                </a:solidFill>
              </a:rPr>
              <a:t>L'accomplissement des </a:t>
            </a:r>
            <a:br>
              <a:rPr lang="fr-FR" dirty="0" smtClean="0">
                <a:solidFill>
                  <a:srgbClr val="FFFFFF"/>
                </a:solidFill>
              </a:rPr>
            </a:br>
            <a:r>
              <a:rPr lang="fr-FR" dirty="0" smtClean="0">
                <a:solidFill>
                  <a:srgbClr val="FFFFFF"/>
                </a:solidFill>
              </a:rPr>
              <a:t>prophéties bibliques</a:t>
            </a:r>
            <a:endParaRPr lang="fr-FR" dirty="0">
              <a:solidFill>
                <a:srgbClr val="FFFFFF"/>
              </a:solidFill>
            </a:endParaRPr>
          </a:p>
        </p:txBody>
      </p:sp>
      <p:sp>
        <p:nvSpPr>
          <p:cNvPr id="3" name="Marcador de contenido 2"/>
          <p:cNvSpPr>
            <a:spLocks noGrp="1"/>
          </p:cNvSpPr>
          <p:nvPr>
            <p:ph idx="1"/>
          </p:nvPr>
        </p:nvSpPr>
        <p:spPr/>
        <p:txBody>
          <a:bodyPr>
            <a:noAutofit/>
          </a:bodyPr>
          <a:lstStyle/>
          <a:p>
            <a:pPr algn="just"/>
            <a:r>
              <a:rPr lang="fr-FR" sz="2400" dirty="0" smtClean="0">
                <a:solidFill>
                  <a:srgbClr val="FFFFFF"/>
                </a:solidFill>
              </a:rPr>
              <a:t>« Souvenez-vous des tout premiers évènements ! En effet, c’est moi qui suis Dieu et il n’y en a pas d’autre. Je suis Dieu et personne n’est comparable à moi. Je révèle dès le début ce qui doit arriver, et longtemps à l’avance ce qui n’est pas encore mis en œuvre. Je dis : ’Mon projet se réalisera et je mettrai en œuvre tout ce que je désire.’» (Ésaïe 46 : 9-10).</a:t>
            </a:r>
          </a:p>
          <a:p>
            <a:pPr algn="just"/>
            <a:r>
              <a:rPr lang="fr-FR" sz="2400" dirty="0" smtClean="0">
                <a:solidFill>
                  <a:srgbClr val="FFFFFF"/>
                </a:solidFill>
              </a:rPr>
              <a:t>La Bible contient au moins mille prophéties dont certaines sont entièrement accomplies, tandis que d’autres sont en cours d’accomplissement. Environ un tiers de la Bible est composé de prophéties dont l’authenticité peut se prouver aujourd’hui avec une étonnante exactitude.</a:t>
            </a:r>
            <a:endParaRPr lang="fr-FR" sz="2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70613861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_az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139753"/>
            <a:ext cx="8229600" cy="530978"/>
          </a:xfrm>
        </p:spPr>
        <p:txBody>
          <a:bodyPr>
            <a:normAutofit/>
          </a:bodyPr>
          <a:lstStyle/>
          <a:p>
            <a:r>
              <a:rPr lang="fr-FR" sz="2400" dirty="0" smtClean="0">
                <a:solidFill>
                  <a:srgbClr val="FFFFFF"/>
                </a:solidFill>
              </a:rPr>
              <a:t>Prophéties de l'Ancien Testament concernant le Messie</a:t>
            </a:r>
            <a:endParaRPr lang="fr-FR" sz="2400" dirty="0">
              <a:solidFill>
                <a:srgbClr val="FFFFFF"/>
              </a:solidFill>
            </a:endParaRPr>
          </a:p>
        </p:txBody>
      </p:sp>
      <p:graphicFrame>
        <p:nvGraphicFramePr>
          <p:cNvPr id="5" name="Marcador de contenido 4"/>
          <p:cNvGraphicFramePr>
            <a:graphicFrameLocks noGrp="1"/>
          </p:cNvGraphicFramePr>
          <p:nvPr>
            <p:ph idx="1"/>
            <p:extLst>
              <p:ext uri="{D42A27DB-BD31-4B8C-83A1-F6EECF244321}">
                <p14:modId xmlns:p14="http://schemas.microsoft.com/office/powerpoint/2010/main" val="1767615918"/>
              </p:ext>
            </p:extLst>
          </p:nvPr>
        </p:nvGraphicFramePr>
        <p:xfrm>
          <a:off x="348792" y="822597"/>
          <a:ext cx="8465269" cy="5679439"/>
        </p:xfrm>
        <a:graphic>
          <a:graphicData uri="http://schemas.openxmlformats.org/drawingml/2006/table">
            <a:tbl>
              <a:tblPr firstRow="1" bandRow="1">
                <a:tableStyleId>{5C22544A-7EE6-4342-B048-85BDC9FD1C3A}</a:tableStyleId>
              </a:tblPr>
              <a:tblGrid>
                <a:gridCol w="3666260"/>
                <a:gridCol w="2246286"/>
                <a:gridCol w="2552723"/>
              </a:tblGrid>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800" b="1" i="0" u="none" strike="noStrike" kern="1200" baseline="0" noProof="0" smtClean="0">
                          <a:solidFill>
                            <a:schemeClr val="tx1"/>
                          </a:solidFill>
                          <a:latin typeface="+mn-lt"/>
                          <a:ea typeface="+mn-ea"/>
                          <a:cs typeface="+mn-cs"/>
                        </a:rPr>
                        <a:t>Prophétie</a:t>
                      </a:r>
                      <a:endParaRPr lang="fr-FR" b="1" noProof="0">
                        <a:solidFill>
                          <a:schemeClr val="tx1"/>
                        </a:solidFill>
                      </a:endParaRPr>
                    </a:p>
                  </a:txBody>
                  <a:tcPr>
                    <a:solidFill>
                      <a:schemeClr val="bg1">
                        <a:lumMod val="85000"/>
                        <a:alpha val="48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800" b="1" i="0" u="none" strike="noStrike" kern="1200" baseline="0" noProof="0" smtClean="0">
                          <a:solidFill>
                            <a:schemeClr val="tx1"/>
                          </a:solidFill>
                          <a:latin typeface="+mn-lt"/>
                          <a:ea typeface="+mn-ea"/>
                          <a:cs typeface="+mn-cs"/>
                        </a:rPr>
                        <a:t>Prophète/rédacteur</a:t>
                      </a:r>
                      <a:endParaRPr lang="fr-FR" b="1" noProof="0">
                        <a:solidFill>
                          <a:schemeClr val="tx1"/>
                        </a:solidFill>
                      </a:endParaRPr>
                    </a:p>
                  </a:txBody>
                  <a:tcPr>
                    <a:solidFill>
                      <a:schemeClr val="bg1">
                        <a:lumMod val="85000"/>
                        <a:alpha val="48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z="1800" b="1" i="0" u="none" strike="noStrike" kern="1200" baseline="0" noProof="0" smtClean="0">
                          <a:solidFill>
                            <a:schemeClr val="tx1"/>
                          </a:solidFill>
                          <a:latin typeface="+mn-lt"/>
                          <a:ea typeface="+mn-ea"/>
                          <a:cs typeface="+mn-cs"/>
                        </a:rPr>
                        <a:t>Accomplissement</a:t>
                      </a:r>
                      <a:endParaRPr lang="fr-FR" b="1" noProof="0">
                        <a:solidFill>
                          <a:schemeClr val="tx1"/>
                        </a:solidFill>
                      </a:endParaRPr>
                    </a:p>
                  </a:txBody>
                  <a:tcPr>
                    <a:solidFill>
                      <a:schemeClr val="bg1">
                        <a:lumMod val="85000"/>
                        <a:alpha val="48000"/>
                      </a:schemeClr>
                    </a:solidFill>
                  </a:tcPr>
                </a:tc>
              </a:tr>
              <a:tr h="370840">
                <a:tc>
                  <a:txBody>
                    <a:bodyPr/>
                    <a:lstStyle/>
                    <a:p>
                      <a:r>
                        <a:rPr lang="fr-FR" sz="1500" b="0" i="0" u="none" strike="noStrike" kern="1200" baseline="0" noProof="0" smtClean="0">
                          <a:solidFill>
                            <a:schemeClr val="dk1"/>
                          </a:solidFill>
                          <a:latin typeface="+mn-lt"/>
                          <a:ea typeface="+mn-ea"/>
                          <a:cs typeface="+mn-cs"/>
                        </a:rPr>
                        <a:t>Il naîtrait à Bethléem.</a:t>
                      </a:r>
                      <a:endParaRPr lang="fr-FR" sz="1500" noProof="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Michée 5.2</a:t>
                      </a:r>
                      <a:endParaRPr lang="fr-FR" sz="1400" noProof="0" dirty="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Matthieu 2.5-6 ; Luc 2.4-6</a:t>
                      </a:r>
                      <a:endParaRPr lang="fr-FR" sz="1400" noProof="0" dirty="0"/>
                    </a:p>
                  </a:txBody>
                  <a:tcPr>
                    <a:solidFill>
                      <a:schemeClr val="bg1">
                        <a:lumMod val="85000"/>
                        <a:alpha val="48000"/>
                      </a:schemeClr>
                    </a:solidFill>
                  </a:tcPr>
                </a:tc>
              </a:tr>
              <a:tr h="370840">
                <a:tc>
                  <a:txBody>
                    <a:bodyPr/>
                    <a:lstStyle/>
                    <a:p>
                      <a:r>
                        <a:rPr lang="fr-FR" sz="1500" b="0" i="0" u="none" strike="noStrike" kern="1200" baseline="0" noProof="0" smtClean="0">
                          <a:solidFill>
                            <a:schemeClr val="dk1"/>
                          </a:solidFill>
                          <a:latin typeface="+mn-lt"/>
                          <a:ea typeface="+mn-ea"/>
                          <a:cs typeface="+mn-cs"/>
                        </a:rPr>
                        <a:t>Il naîtrait d’une vierge.</a:t>
                      </a:r>
                      <a:endParaRPr lang="fr-FR" sz="1500" noProof="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Ésaïe 7.14</a:t>
                      </a:r>
                      <a:endParaRPr lang="fr-FR" sz="1400" noProof="0" dirty="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Matthieu 1.22-23</a:t>
                      </a:r>
                      <a:endParaRPr lang="fr-FR" sz="1400" noProof="0" dirty="0"/>
                    </a:p>
                  </a:txBody>
                  <a:tcPr>
                    <a:solidFill>
                      <a:schemeClr val="bg1">
                        <a:lumMod val="85000"/>
                        <a:alpha val="48000"/>
                      </a:schemeClr>
                    </a:solidFill>
                  </a:tcPr>
                </a:tc>
              </a:tr>
              <a:tr h="370840">
                <a:tc>
                  <a:txBody>
                    <a:bodyPr/>
                    <a:lstStyle/>
                    <a:p>
                      <a:r>
                        <a:rPr lang="fr-FR" sz="1500" b="0" i="0" u="none" strike="noStrike" kern="1200" baseline="0" noProof="0" smtClean="0">
                          <a:solidFill>
                            <a:schemeClr val="dk1"/>
                          </a:solidFill>
                          <a:latin typeface="+mn-lt"/>
                          <a:ea typeface="+mn-ea"/>
                          <a:cs typeface="+mn-cs"/>
                        </a:rPr>
                        <a:t>Il serait appelé Emmanuel.</a:t>
                      </a:r>
                      <a:endParaRPr lang="fr-FR" sz="1500" noProof="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Ésaïe 7.14</a:t>
                      </a:r>
                      <a:endParaRPr lang="fr-FR" sz="1400" noProof="0" dirty="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Matthieu 1.23</a:t>
                      </a:r>
                      <a:endParaRPr lang="fr-FR" sz="1400" noProof="0" dirty="0"/>
                    </a:p>
                  </a:txBody>
                  <a:tcPr>
                    <a:solidFill>
                      <a:schemeClr val="bg1">
                        <a:lumMod val="85000"/>
                        <a:alpha val="48000"/>
                      </a:schemeClr>
                    </a:solidFill>
                  </a:tcPr>
                </a:tc>
              </a:tr>
              <a:tr h="370840">
                <a:tc>
                  <a:txBody>
                    <a:bodyPr/>
                    <a:lstStyle/>
                    <a:p>
                      <a:r>
                        <a:rPr lang="fr-FR" sz="1500" b="0" i="0" u="none" strike="noStrike" kern="1200" baseline="0" noProof="0" smtClean="0">
                          <a:solidFill>
                            <a:schemeClr val="dk1"/>
                          </a:solidFill>
                          <a:latin typeface="+mn-lt"/>
                          <a:ea typeface="+mn-ea"/>
                          <a:cs typeface="+mn-cs"/>
                        </a:rPr>
                        <a:t>Son lieu de naissance pleurerait la mort de beaucoup d’enfants.</a:t>
                      </a:r>
                      <a:endParaRPr lang="fr-FR" sz="1500" noProof="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Jérémie 31.15</a:t>
                      </a:r>
                      <a:endParaRPr lang="fr-FR" sz="1400" noProof="0" dirty="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Matthieu 2.17-18</a:t>
                      </a:r>
                      <a:endParaRPr lang="fr-FR" sz="1400" noProof="0" dirty="0"/>
                    </a:p>
                  </a:txBody>
                  <a:tcPr>
                    <a:solidFill>
                      <a:schemeClr val="bg1">
                        <a:lumMod val="85000"/>
                        <a:alpha val="48000"/>
                      </a:schemeClr>
                    </a:solidFill>
                  </a:tcPr>
                </a:tc>
              </a:tr>
              <a:tr h="370840">
                <a:tc>
                  <a:txBody>
                    <a:bodyPr/>
                    <a:lstStyle/>
                    <a:p>
                      <a:r>
                        <a:rPr lang="fr-FR" sz="1500" b="0" i="0" u="none" strike="noStrike" kern="1200" baseline="0" noProof="0" smtClean="0">
                          <a:solidFill>
                            <a:schemeClr val="dk1"/>
                          </a:solidFill>
                          <a:latin typeface="+mn-lt"/>
                          <a:ea typeface="+mn-ea"/>
                          <a:cs typeface="+mn-cs"/>
                        </a:rPr>
                        <a:t>Il ferait une entrée triomphale à Jérusalem, monté sur un âne.</a:t>
                      </a:r>
                      <a:endParaRPr lang="fr-FR" sz="1500" noProof="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Zacharie 9.9</a:t>
                      </a:r>
                      <a:endParaRPr lang="fr-FR" sz="1400" noProof="0" dirty="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Matthieu 21.4-5</a:t>
                      </a:r>
                      <a:endParaRPr lang="fr-FR" sz="1400" noProof="0" dirty="0"/>
                    </a:p>
                  </a:txBody>
                  <a:tcPr>
                    <a:solidFill>
                      <a:schemeClr val="bg1">
                        <a:lumMod val="85000"/>
                        <a:alpha val="48000"/>
                      </a:schemeClr>
                    </a:solidFill>
                  </a:tcPr>
                </a:tc>
              </a:tr>
              <a:tr h="370840">
                <a:tc>
                  <a:txBody>
                    <a:bodyPr/>
                    <a:lstStyle/>
                    <a:p>
                      <a:r>
                        <a:rPr lang="fr-FR" sz="1500" b="0" i="0" u="none" strike="noStrike" kern="1200" baseline="0" noProof="0" smtClean="0">
                          <a:solidFill>
                            <a:schemeClr val="dk1"/>
                          </a:solidFill>
                          <a:latin typeface="+mn-lt"/>
                          <a:ea typeface="+mn-ea"/>
                          <a:cs typeface="+mn-cs"/>
                        </a:rPr>
                        <a:t>Il prêcherait en recourant à des paraboles.</a:t>
                      </a:r>
                      <a:endParaRPr lang="fr-FR" sz="1500" noProof="0"/>
                    </a:p>
                  </a:txBody>
                  <a:tcPr>
                    <a:solidFill>
                      <a:schemeClr val="bg1">
                        <a:lumMod val="85000"/>
                        <a:alpha val="48000"/>
                      </a:schemeClr>
                    </a:solidFill>
                  </a:tcPr>
                </a:tc>
                <a:tc>
                  <a:txBody>
                    <a:bodyPr/>
                    <a:lstStyle/>
                    <a:p>
                      <a:r>
                        <a:rPr lang="fr-FR" sz="1400" kern="1200" noProof="0" dirty="0" smtClean="0">
                          <a:solidFill>
                            <a:schemeClr val="dk1"/>
                          </a:solidFill>
                          <a:effectLst/>
                          <a:latin typeface="+mn-lt"/>
                          <a:ea typeface="+mn-ea"/>
                          <a:cs typeface="+mn-cs"/>
                        </a:rPr>
                        <a:t>Ésaïe 6.9-10</a:t>
                      </a:r>
                      <a:endParaRPr lang="fr-FR" sz="1400" noProof="0" dirty="0"/>
                    </a:p>
                  </a:txBody>
                  <a:tcPr>
                    <a:solidFill>
                      <a:schemeClr val="bg1">
                        <a:lumMod val="85000"/>
                        <a:alpha val="48000"/>
                      </a:schemeClr>
                    </a:solidFill>
                  </a:tcPr>
                </a:tc>
                <a:tc>
                  <a:txBody>
                    <a:bodyPr/>
                    <a:lstStyle/>
                    <a:p>
                      <a:r>
                        <a:rPr lang="fr-FR" sz="1400" kern="1200" noProof="0" dirty="0" smtClean="0">
                          <a:solidFill>
                            <a:schemeClr val="dk1"/>
                          </a:solidFill>
                          <a:effectLst/>
                          <a:latin typeface="+mn-lt"/>
                          <a:ea typeface="+mn-ea"/>
                          <a:cs typeface="+mn-cs"/>
                        </a:rPr>
                        <a:t>Matthieu 13.10-15</a:t>
                      </a:r>
                      <a:endParaRPr lang="fr-FR" sz="1400" noProof="0" dirty="0"/>
                    </a:p>
                  </a:txBody>
                  <a:tcPr>
                    <a:solidFill>
                      <a:schemeClr val="bg1">
                        <a:lumMod val="85000"/>
                        <a:alpha val="48000"/>
                      </a:schemeClr>
                    </a:solidFill>
                  </a:tcPr>
                </a:tc>
              </a:tr>
              <a:tr h="370840">
                <a:tc>
                  <a:txBody>
                    <a:bodyPr/>
                    <a:lstStyle/>
                    <a:p>
                      <a:r>
                        <a:rPr lang="fr-FR" sz="1500" b="0" i="0" u="none" strike="noStrike" kern="1200" baseline="0" noProof="0" smtClean="0">
                          <a:solidFill>
                            <a:schemeClr val="dk1"/>
                          </a:solidFill>
                          <a:latin typeface="+mn-lt"/>
                          <a:ea typeface="+mn-ea"/>
                          <a:cs typeface="+mn-cs"/>
                        </a:rPr>
                        <a:t>Il guérirait beaucoup de gens.</a:t>
                      </a:r>
                      <a:endParaRPr lang="fr-FR" sz="1500" noProof="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Ésaïe 53.5</a:t>
                      </a:r>
                      <a:endParaRPr lang="fr-FR" sz="1400" noProof="0" dirty="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Matthieu 8.16-17</a:t>
                      </a:r>
                      <a:endParaRPr lang="fr-FR" sz="1400" noProof="0" dirty="0"/>
                    </a:p>
                  </a:txBody>
                  <a:tcPr>
                    <a:solidFill>
                      <a:schemeClr val="bg1">
                        <a:lumMod val="85000"/>
                        <a:alpha val="48000"/>
                      </a:schemeClr>
                    </a:solidFill>
                  </a:tcPr>
                </a:tc>
              </a:tr>
              <a:tr h="370840">
                <a:tc>
                  <a:txBody>
                    <a:bodyPr/>
                    <a:lstStyle/>
                    <a:p>
                      <a:r>
                        <a:rPr lang="fr-FR" sz="1500" b="0" i="0" u="none" strike="noStrike" kern="1200" baseline="0" noProof="0" smtClean="0">
                          <a:solidFill>
                            <a:schemeClr val="dk1"/>
                          </a:solidFill>
                          <a:latin typeface="+mn-lt"/>
                          <a:ea typeface="+mn-ea"/>
                          <a:cs typeface="+mn-cs"/>
                        </a:rPr>
                        <a:t>Il serait rejeté par les siens.</a:t>
                      </a:r>
                      <a:endParaRPr lang="fr-FR" sz="1500" noProof="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Ésaïe 53.3</a:t>
                      </a:r>
                      <a:endParaRPr lang="fr-FR" sz="1400" noProof="0" dirty="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Jean 1.11</a:t>
                      </a:r>
                      <a:endParaRPr lang="fr-FR" sz="1400" noProof="0" dirty="0"/>
                    </a:p>
                  </a:txBody>
                  <a:tcPr>
                    <a:solidFill>
                      <a:schemeClr val="bg1">
                        <a:lumMod val="85000"/>
                        <a:alpha val="48000"/>
                      </a:schemeClr>
                    </a:solidFill>
                  </a:tcPr>
                </a:tc>
              </a:tr>
              <a:tr h="370840">
                <a:tc>
                  <a:txBody>
                    <a:bodyPr/>
                    <a:lstStyle/>
                    <a:p>
                      <a:r>
                        <a:rPr lang="fr-FR" sz="1500" b="0" i="0" u="none" strike="noStrike" kern="1200" baseline="0" noProof="0" smtClean="0">
                          <a:solidFill>
                            <a:schemeClr val="dk1"/>
                          </a:solidFill>
                          <a:latin typeface="+mn-lt"/>
                          <a:ea typeface="+mn-ea"/>
                          <a:cs typeface="+mn-cs"/>
                        </a:rPr>
                        <a:t>Il serait crucifié entre des voleurs.</a:t>
                      </a:r>
                      <a:endParaRPr lang="fr-FR" sz="1500" noProof="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Ésaïe 53.12</a:t>
                      </a:r>
                      <a:endParaRPr lang="fr-FR" sz="1400" noProof="0" dirty="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Matthieu 27.38 ; Marc 15.27</a:t>
                      </a:r>
                      <a:endParaRPr lang="fr-FR" sz="1400" noProof="0" dirty="0"/>
                    </a:p>
                  </a:txBody>
                  <a:tcPr>
                    <a:solidFill>
                      <a:schemeClr val="bg1">
                        <a:lumMod val="85000"/>
                        <a:alpha val="48000"/>
                      </a:schemeClr>
                    </a:solidFill>
                  </a:tcPr>
                </a:tc>
              </a:tr>
              <a:tr h="370840">
                <a:tc>
                  <a:txBody>
                    <a:bodyPr/>
                    <a:lstStyle/>
                    <a:p>
                      <a:r>
                        <a:rPr lang="fr-FR" sz="1500" b="0" i="0" u="none" strike="noStrike" kern="1200" baseline="0" noProof="0" smtClean="0">
                          <a:solidFill>
                            <a:schemeClr val="dk1"/>
                          </a:solidFill>
                          <a:latin typeface="+mn-lt"/>
                          <a:ea typeface="+mn-ea"/>
                          <a:cs typeface="+mn-cs"/>
                        </a:rPr>
                        <a:t>On lui donnerait du vinaigre à boire.</a:t>
                      </a:r>
                      <a:endParaRPr lang="fr-FR" sz="1500" noProof="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David (Psaumes 69.21)</a:t>
                      </a:r>
                      <a:endParaRPr lang="fr-FR" sz="1400" noProof="0" dirty="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Matthieu 27.34 ; </a:t>
                      </a:r>
                    </a:p>
                    <a:p>
                      <a:r>
                        <a:rPr lang="fr-FR" sz="1400" b="0" i="0" u="none" strike="noStrike" kern="1200" baseline="0" noProof="0" dirty="0" smtClean="0">
                          <a:solidFill>
                            <a:schemeClr val="dk1"/>
                          </a:solidFill>
                          <a:latin typeface="+mn-lt"/>
                          <a:ea typeface="+mn-ea"/>
                          <a:cs typeface="+mn-cs"/>
                        </a:rPr>
                        <a:t>Jean 19.28-30 ; Luc 23.34</a:t>
                      </a:r>
                      <a:endParaRPr lang="fr-FR" sz="1400" noProof="0" dirty="0"/>
                    </a:p>
                  </a:txBody>
                  <a:tcPr>
                    <a:solidFill>
                      <a:schemeClr val="bg1">
                        <a:lumMod val="85000"/>
                        <a:alpha val="48000"/>
                      </a:schemeClr>
                    </a:solidFill>
                  </a:tcPr>
                </a:tc>
              </a:tr>
              <a:tr h="370840">
                <a:tc>
                  <a:txBody>
                    <a:bodyPr/>
                    <a:lstStyle/>
                    <a:p>
                      <a:r>
                        <a:rPr lang="fr-FR" sz="1500" b="0" i="0" u="none" strike="noStrike" kern="1200" baseline="0" noProof="0" smtClean="0">
                          <a:solidFill>
                            <a:schemeClr val="dk1"/>
                          </a:solidFill>
                          <a:latin typeface="+mn-lt"/>
                          <a:ea typeface="+mn-ea"/>
                          <a:cs typeface="+mn-cs"/>
                        </a:rPr>
                        <a:t>On tirerait ses vêtements au sort pour se les répartir.</a:t>
                      </a:r>
                      <a:endParaRPr lang="fr-FR" sz="1500" noProof="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David (Psaumes 22.18)</a:t>
                      </a:r>
                      <a:endParaRPr lang="fr-FR" sz="1400" noProof="0" dirty="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Luc 23.34</a:t>
                      </a:r>
                      <a:endParaRPr lang="fr-FR" sz="1400" noProof="0" dirty="0"/>
                    </a:p>
                  </a:txBody>
                  <a:tcPr>
                    <a:solidFill>
                      <a:schemeClr val="bg1">
                        <a:lumMod val="85000"/>
                        <a:alpha val="48000"/>
                      </a:schemeClr>
                    </a:solidFill>
                  </a:tcPr>
                </a:tc>
              </a:tr>
              <a:tr h="370840">
                <a:tc>
                  <a:txBody>
                    <a:bodyPr/>
                    <a:lstStyle/>
                    <a:p>
                      <a:r>
                        <a:rPr lang="fr-FR" sz="1500" b="0" i="0" u="none" strike="noStrike" kern="1200" spc="-20" baseline="0" noProof="0" smtClean="0">
                          <a:solidFill>
                            <a:schemeClr val="dk1"/>
                          </a:solidFill>
                          <a:latin typeface="+mn-lt"/>
                          <a:ea typeface="+mn-ea"/>
                          <a:cs typeface="+mn-cs"/>
                        </a:rPr>
                        <a:t>On lui attribuerait un sépulcre parmi les impies mais il serait enseveli parmi les riches.</a:t>
                      </a:r>
                      <a:endParaRPr lang="fr-FR" sz="1500" spc="-20" baseline="0" noProof="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Ésaïe 53.9</a:t>
                      </a:r>
                      <a:endParaRPr lang="fr-FR" sz="1400" noProof="0" dirty="0"/>
                    </a:p>
                  </a:txBody>
                  <a:tcPr>
                    <a:solidFill>
                      <a:schemeClr val="bg1">
                        <a:lumMod val="85000"/>
                        <a:alpha val="48000"/>
                      </a:schemeClr>
                    </a:solidFill>
                  </a:tcPr>
                </a:tc>
                <a:tc>
                  <a:txBody>
                    <a:bodyPr/>
                    <a:lstStyle/>
                    <a:p>
                      <a:r>
                        <a:rPr lang="fr-FR" sz="1400" b="0" i="0" u="none" strike="noStrike" kern="1200" baseline="0" noProof="0" dirty="0" smtClean="0">
                          <a:solidFill>
                            <a:schemeClr val="dk1"/>
                          </a:solidFill>
                          <a:latin typeface="+mn-lt"/>
                          <a:ea typeface="+mn-ea"/>
                          <a:cs typeface="+mn-cs"/>
                        </a:rPr>
                        <a:t>Matthieu 27.57-60</a:t>
                      </a:r>
                      <a:endParaRPr lang="fr-FR" sz="1400" noProof="0" dirty="0"/>
                    </a:p>
                  </a:txBody>
                  <a:tcPr>
                    <a:solidFill>
                      <a:schemeClr val="bg1">
                        <a:lumMod val="85000"/>
                        <a:alpha val="48000"/>
                      </a:schemeClr>
                    </a:solidFill>
                  </a:tcPr>
                </a:tc>
              </a:tr>
            </a:tbl>
          </a:graphicData>
        </a:graphic>
      </p:graphicFrame>
    </p:spTree>
    <p:extLst>
      <p:ext uri="{BB962C8B-B14F-4D97-AF65-F5344CB8AC3E}">
        <p14:creationId xmlns:p14="http://schemas.microsoft.com/office/powerpoint/2010/main" val="11468794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fr-FR" sz="4800" dirty="0" smtClean="0">
                <a:solidFill>
                  <a:schemeClr val="bg1"/>
                </a:solidFill>
              </a:rPr>
              <a:t>Est-il possible de croire </a:t>
            </a:r>
            <a:br>
              <a:rPr lang="fr-FR" sz="4800" dirty="0" smtClean="0">
                <a:solidFill>
                  <a:schemeClr val="bg1"/>
                </a:solidFill>
              </a:rPr>
            </a:br>
            <a:r>
              <a:rPr lang="fr-FR" sz="4800" dirty="0" smtClean="0">
                <a:solidFill>
                  <a:schemeClr val="bg1"/>
                </a:solidFill>
              </a:rPr>
              <a:t>en Dieu ?</a:t>
            </a:r>
            <a:endParaRPr lang="fr-FR"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a:solidFill>
                  <a:srgbClr val="FFFFFF"/>
                </a:solidFill>
              </a:rPr>
              <a:t>Sujet</a:t>
            </a:r>
            <a:r>
              <a:rPr lang="en-US" dirty="0">
                <a:solidFill>
                  <a:srgbClr val="FFFFFF"/>
                </a:solidFill>
              </a:rPr>
              <a:t> 2</a:t>
            </a: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9033" y="1387646"/>
            <a:ext cx="2332421" cy="2332421"/>
          </a:xfrm>
          <a:prstGeom prst="rect">
            <a:avLst/>
          </a:prstGeom>
        </p:spPr>
      </p:pic>
    </p:spTree>
    <p:extLst>
      <p:ext uri="{BB962C8B-B14F-4D97-AF65-F5344CB8AC3E}">
        <p14:creationId xmlns:p14="http://schemas.microsoft.com/office/powerpoint/2010/main" val="281187825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39412" y="262302"/>
            <a:ext cx="8216241" cy="1302547"/>
          </a:xfrm>
        </p:spPr>
        <p:txBody>
          <a:bodyPr>
            <a:noAutofit/>
          </a:bodyPr>
          <a:lstStyle/>
          <a:p>
            <a:pPr algn="ctr"/>
            <a:r>
              <a:rPr lang="fr-FR" sz="4000" b="0" dirty="0" smtClean="0">
                <a:solidFill>
                  <a:schemeClr val="bg1"/>
                </a:solidFill>
              </a:rPr>
              <a:t>Prophéties bibliques contre </a:t>
            </a:r>
            <a:br>
              <a:rPr lang="fr-FR" sz="4000" b="0" dirty="0" smtClean="0">
                <a:solidFill>
                  <a:schemeClr val="bg1"/>
                </a:solidFill>
              </a:rPr>
            </a:br>
            <a:r>
              <a:rPr lang="fr-FR" sz="4000" b="0" dirty="0" smtClean="0">
                <a:solidFill>
                  <a:schemeClr val="bg1"/>
                </a:solidFill>
              </a:rPr>
              <a:t>des lieux précis</a:t>
            </a:r>
            <a:endParaRPr lang="fr-FR" sz="4000" b="0" dirty="0">
              <a:solidFill>
                <a:schemeClr val="bg1"/>
              </a:solidFill>
            </a:endParaRPr>
          </a:p>
        </p:txBody>
      </p:sp>
      <p:sp>
        <p:nvSpPr>
          <p:cNvPr id="4" name="Marcador de texto 3"/>
          <p:cNvSpPr>
            <a:spLocks noGrp="1"/>
          </p:cNvSpPr>
          <p:nvPr>
            <p:ph type="body" sz="half" idx="2"/>
          </p:nvPr>
        </p:nvSpPr>
        <p:spPr>
          <a:xfrm>
            <a:off x="494632" y="1888292"/>
            <a:ext cx="7857315" cy="2474321"/>
          </a:xfrm>
        </p:spPr>
        <p:txBody>
          <a:bodyPr>
            <a:normAutofit/>
          </a:bodyPr>
          <a:lstStyle/>
          <a:p>
            <a:pPr marL="285750" indent="-285750">
              <a:buFont typeface="Arial"/>
              <a:buChar char="•"/>
            </a:pPr>
            <a:r>
              <a:rPr lang="fr-FR" sz="2400" dirty="0" smtClean="0">
                <a:solidFill>
                  <a:schemeClr val="bg1"/>
                </a:solidFill>
              </a:rPr>
              <a:t>Tyr (Ézéchiel 26.7-14).</a:t>
            </a:r>
          </a:p>
          <a:p>
            <a:pPr marL="285750" indent="-285750">
              <a:buFont typeface="Arial"/>
              <a:buChar char="•"/>
            </a:pPr>
            <a:r>
              <a:rPr lang="fr-FR" sz="2400" dirty="0" smtClean="0">
                <a:solidFill>
                  <a:schemeClr val="bg1"/>
                </a:solidFill>
              </a:rPr>
              <a:t>Égypte (Ézéchiel 29.14, 15). </a:t>
            </a:r>
          </a:p>
          <a:p>
            <a:pPr marL="285750" indent="-285750">
              <a:buFont typeface="Arial"/>
              <a:buChar char="•"/>
            </a:pPr>
            <a:r>
              <a:rPr lang="fr-FR" sz="2400" dirty="0" smtClean="0">
                <a:solidFill>
                  <a:schemeClr val="bg1"/>
                </a:solidFill>
              </a:rPr>
              <a:t>Pétra (Édom) (Jérémie 49.17, 18 ; Ésaïe 34.11-13). </a:t>
            </a:r>
          </a:p>
          <a:p>
            <a:pPr marL="285750" indent="-285750">
              <a:buFont typeface="Arial"/>
              <a:buChar char="•"/>
            </a:pPr>
            <a:r>
              <a:rPr lang="fr-FR" sz="2400" dirty="0" smtClean="0">
                <a:solidFill>
                  <a:schemeClr val="bg1"/>
                </a:solidFill>
              </a:rPr>
              <a:t>Babylone (Jérémie 51.36, 37 ; Ésaïe 13.20, 21).</a:t>
            </a:r>
            <a:endParaRPr lang="fr-FR" sz="2400" dirty="0">
              <a:solidFill>
                <a:schemeClr val="bg1"/>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86451413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fontScale="90000"/>
          </a:bodyPr>
          <a:lstStyle/>
          <a:p>
            <a:r>
              <a:rPr lang="fr-FR" dirty="0" smtClean="0">
                <a:solidFill>
                  <a:srgbClr val="FFFFFF"/>
                </a:solidFill>
              </a:rPr>
              <a:t>Lire la Bible offre des avantages. Cela :</a:t>
            </a:r>
            <a:endParaRPr lang="fr-FR" dirty="0">
              <a:solidFill>
                <a:srgbClr val="FFFFFF"/>
              </a:solidFill>
            </a:endParaRPr>
          </a:p>
        </p:txBody>
      </p:sp>
      <p:sp>
        <p:nvSpPr>
          <p:cNvPr id="3" name="Marcador de contenido 2"/>
          <p:cNvSpPr>
            <a:spLocks noGrp="1"/>
          </p:cNvSpPr>
          <p:nvPr>
            <p:ph idx="1"/>
          </p:nvPr>
        </p:nvSpPr>
        <p:spPr>
          <a:xfrm>
            <a:off x="457200" y="1600201"/>
            <a:ext cx="8229600" cy="3451578"/>
          </a:xfrm>
        </p:spPr>
        <p:txBody>
          <a:bodyPr>
            <a:noAutofit/>
          </a:bodyPr>
          <a:lstStyle/>
          <a:p>
            <a:r>
              <a:rPr lang="fr-FR" sz="2800" dirty="0" smtClean="0">
                <a:solidFill>
                  <a:schemeClr val="bg1"/>
                </a:solidFill>
              </a:rPr>
              <a:t>Contribue à une vie prospère (Psaumes 1.1-3)</a:t>
            </a:r>
          </a:p>
          <a:p>
            <a:r>
              <a:rPr lang="fr-FR" sz="2800" dirty="0" smtClean="0">
                <a:solidFill>
                  <a:schemeClr val="bg1"/>
                </a:solidFill>
              </a:rPr>
              <a:t>Aide à vaincre le péché́ (Psaumes 119.11)</a:t>
            </a:r>
          </a:p>
          <a:p>
            <a:r>
              <a:rPr lang="fr-FR" sz="2800" dirty="0" smtClean="0">
                <a:solidFill>
                  <a:schemeClr val="bg1"/>
                </a:solidFill>
              </a:rPr>
              <a:t>Apporte de sagesse (Psaumes 119.98)</a:t>
            </a:r>
          </a:p>
          <a:p>
            <a:r>
              <a:rPr lang="fr-FR" sz="2800" dirty="0" smtClean="0">
                <a:solidFill>
                  <a:schemeClr val="bg1"/>
                </a:solidFill>
              </a:rPr>
              <a:t>Remplit le cœur de joie (Psaumes 119.111)</a:t>
            </a:r>
          </a:p>
          <a:p>
            <a:r>
              <a:rPr lang="fr-FR" sz="2800" dirty="0" smtClean="0">
                <a:solidFill>
                  <a:schemeClr val="bg1"/>
                </a:solidFill>
              </a:rPr>
              <a:t>Égaie la vie (Jérémie 15.16)</a:t>
            </a:r>
          </a:p>
          <a:p>
            <a:r>
              <a:rPr lang="fr-FR" sz="2800" dirty="0" smtClean="0">
                <a:solidFill>
                  <a:schemeClr val="bg1"/>
                </a:solidFill>
              </a:rPr>
              <a:t>Développe l’amour de Dieu (Jean 14.21)</a:t>
            </a:r>
            <a:endParaRPr lang="fr-FR" sz="2800" dirty="0">
              <a:solidFill>
                <a:schemeClr val="bg1"/>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56058363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Marcador de contenido 2"/>
          <p:cNvSpPr>
            <a:spLocks noGrp="1"/>
          </p:cNvSpPr>
          <p:nvPr>
            <p:ph idx="1"/>
          </p:nvPr>
        </p:nvSpPr>
        <p:spPr/>
        <p:txBody>
          <a:bodyPr>
            <a:noAutofit/>
          </a:bodyPr>
          <a:lstStyle/>
          <a:p>
            <a:r>
              <a:rPr lang="fr-FR" sz="2800" dirty="0" smtClean="0">
                <a:solidFill>
                  <a:schemeClr val="bg1"/>
                </a:solidFill>
              </a:rPr>
              <a:t>Est une preuve de salut (2 Timothée 3.14-15)</a:t>
            </a:r>
          </a:p>
          <a:p>
            <a:r>
              <a:rPr lang="fr-FR" sz="2800" dirty="0" smtClean="0">
                <a:solidFill>
                  <a:schemeClr val="bg1"/>
                </a:solidFill>
              </a:rPr>
              <a:t>Apporte le bonheur (Jacques 1.25, 27)</a:t>
            </a:r>
          </a:p>
          <a:p>
            <a:r>
              <a:rPr lang="fr-FR" sz="2800" dirty="0" smtClean="0">
                <a:solidFill>
                  <a:schemeClr val="bg1"/>
                </a:solidFill>
              </a:rPr>
              <a:t>Augmente la foi (Romains 10.17)</a:t>
            </a:r>
          </a:p>
          <a:p>
            <a:r>
              <a:rPr lang="fr-FR" sz="2800" spc="-40" dirty="0" smtClean="0">
                <a:solidFill>
                  <a:schemeClr val="bg1"/>
                </a:solidFill>
              </a:rPr>
              <a:t>Enseigne comment vaincre le mal (Éphésiens 6.16-17)</a:t>
            </a:r>
          </a:p>
          <a:p>
            <a:r>
              <a:rPr lang="fr-FR" sz="2800" dirty="0" smtClean="0">
                <a:solidFill>
                  <a:schemeClr val="bg1"/>
                </a:solidFill>
              </a:rPr>
              <a:t>Oriente et protège (Ps 119.105)</a:t>
            </a:r>
          </a:p>
          <a:p>
            <a:r>
              <a:rPr lang="fr-FR" sz="2800" dirty="0" smtClean="0">
                <a:solidFill>
                  <a:schemeClr val="bg1"/>
                </a:solidFill>
              </a:rPr>
              <a:t>Améliore la qualité de la vie (1 P 1.23-25 ; 2.1)</a:t>
            </a:r>
            <a:endParaRPr lang="fr-FR" sz="2800" dirty="0">
              <a:solidFill>
                <a:schemeClr val="bg1"/>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
        <p:nvSpPr>
          <p:cNvPr id="9" name="Título 1"/>
          <p:cNvSpPr>
            <a:spLocks noGrp="1"/>
          </p:cNvSpPr>
          <p:nvPr>
            <p:ph type="title"/>
          </p:nvPr>
        </p:nvSpPr>
        <p:spPr>
          <a:xfrm>
            <a:off x="457200" y="274638"/>
            <a:ext cx="8229600" cy="1143000"/>
          </a:xfrm>
        </p:spPr>
        <p:txBody>
          <a:bodyPr>
            <a:normAutofit fontScale="90000"/>
          </a:bodyPr>
          <a:lstStyle/>
          <a:p>
            <a:r>
              <a:rPr lang="fr-FR" dirty="0" smtClean="0">
                <a:solidFill>
                  <a:srgbClr val="FFFFFF"/>
                </a:solidFill>
              </a:rPr>
              <a:t>Lire la Bible offre des avantages. Cela :</a:t>
            </a:r>
            <a:endParaRPr lang="fr-FR" dirty="0">
              <a:solidFill>
                <a:srgbClr val="FFFFFF"/>
              </a:solidFill>
            </a:endParaRPr>
          </a:p>
        </p:txBody>
      </p:sp>
    </p:spTree>
    <p:extLst>
      <p:ext uri="{BB962C8B-B14F-4D97-AF65-F5344CB8AC3E}">
        <p14:creationId xmlns:p14="http://schemas.microsoft.com/office/powerpoint/2010/main" val="178799496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818947" y="1963284"/>
            <a:ext cx="4923878" cy="1996490"/>
          </a:xfrm>
        </p:spPr>
        <p:txBody>
          <a:bodyPr>
            <a:normAutofit/>
          </a:bodyPr>
          <a:lstStyle/>
          <a:p>
            <a:r>
              <a:rPr lang="es-ES" sz="4800" dirty="0">
                <a:solidFill>
                  <a:srgbClr val="FFFFFF"/>
                </a:solidFill>
              </a:rPr>
              <a:t>LA BIBLE ET </a:t>
            </a:r>
            <a:r>
              <a:rPr lang="es-ES" sz="4800" dirty="0" smtClean="0">
                <a:solidFill>
                  <a:srgbClr val="FFFFFF"/>
                </a:solidFill>
              </a:rPr>
              <a:t/>
            </a:r>
            <a:br>
              <a:rPr lang="es-ES" sz="4800" dirty="0" smtClean="0">
                <a:solidFill>
                  <a:srgbClr val="FFFFFF"/>
                </a:solidFill>
              </a:rPr>
            </a:br>
            <a:r>
              <a:rPr lang="es-ES" sz="4800" dirty="0" smtClean="0">
                <a:solidFill>
                  <a:srgbClr val="FFFFFF"/>
                </a:solidFill>
              </a:rPr>
              <a:t>LA </a:t>
            </a:r>
            <a:r>
              <a:rPr lang="es-ES" sz="4800" dirty="0">
                <a:solidFill>
                  <a:srgbClr val="FFFFFF"/>
                </a:solidFill>
              </a:rPr>
              <a:t>SCIENCE</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31336220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22772"/>
            <a:ext cx="8229600" cy="1143000"/>
          </a:xfrm>
        </p:spPr>
        <p:txBody>
          <a:bodyPr/>
          <a:lstStyle/>
          <a:p>
            <a:r>
              <a:rPr lang="fr-FR" dirty="0" smtClean="0">
                <a:solidFill>
                  <a:srgbClr val="FFFFFF"/>
                </a:solidFill>
              </a:rPr>
              <a:t>Le cercle de la terre</a:t>
            </a:r>
            <a:endParaRPr lang="fr-FR" dirty="0">
              <a:solidFill>
                <a:srgbClr val="FFFFFF"/>
              </a:solidFill>
            </a:endParaRPr>
          </a:p>
        </p:txBody>
      </p:sp>
      <p:sp>
        <p:nvSpPr>
          <p:cNvPr id="3" name="Marcador de contenido 2"/>
          <p:cNvSpPr>
            <a:spLocks noGrp="1"/>
          </p:cNvSpPr>
          <p:nvPr>
            <p:ph idx="1"/>
          </p:nvPr>
        </p:nvSpPr>
        <p:spPr>
          <a:xfrm>
            <a:off x="457200" y="1393111"/>
            <a:ext cx="8229600" cy="5010280"/>
          </a:xfrm>
        </p:spPr>
        <p:txBody>
          <a:bodyPr>
            <a:noAutofit/>
          </a:bodyPr>
          <a:lstStyle/>
          <a:p>
            <a:pPr algn="just"/>
            <a:r>
              <a:rPr lang="fr-FR" sz="2300" dirty="0" smtClean="0">
                <a:solidFill>
                  <a:srgbClr val="FFFFFF"/>
                </a:solidFill>
              </a:rPr>
              <a:t>Au cours du temps, les découvertes de la science ont prouvé que la Bible a raison dans ses déclarations. Analysons par exemple ce texte d’Ésaïe 40.22 : « C'est lui qui est assis au-dessus du cercle de la terre ». </a:t>
            </a:r>
          </a:p>
          <a:p>
            <a:pPr algn="just"/>
            <a:r>
              <a:rPr lang="fr-FR" sz="2300" dirty="0" smtClean="0">
                <a:solidFill>
                  <a:srgbClr val="FFFFFF"/>
                </a:solidFill>
              </a:rPr>
              <a:t>Le terme hébreu qu’utilise Ésaïe pour se référer à la « voûte céleste » est </a:t>
            </a:r>
            <a:r>
              <a:rPr lang="fr-FR" sz="2300" i="1" dirty="0" err="1" smtClean="0">
                <a:solidFill>
                  <a:srgbClr val="FFFFFF"/>
                </a:solidFill>
              </a:rPr>
              <a:t>khug</a:t>
            </a:r>
            <a:r>
              <a:rPr lang="fr-FR" sz="2300" dirty="0" smtClean="0">
                <a:solidFill>
                  <a:srgbClr val="FFFFFF"/>
                </a:solidFill>
              </a:rPr>
              <a:t>, qui signifie « sphère ». </a:t>
            </a:r>
          </a:p>
          <a:p>
            <a:pPr algn="just"/>
            <a:r>
              <a:rPr lang="fr-FR" sz="2300" dirty="0" smtClean="0">
                <a:solidFill>
                  <a:srgbClr val="FFFFFF"/>
                </a:solidFill>
              </a:rPr>
              <a:t>La Bible </a:t>
            </a:r>
            <a:r>
              <a:rPr lang="fr-FR" sz="2300" dirty="0" err="1" smtClean="0">
                <a:solidFill>
                  <a:srgbClr val="FFFFFF"/>
                </a:solidFill>
              </a:rPr>
              <a:t>Segond</a:t>
            </a:r>
            <a:r>
              <a:rPr lang="fr-FR" sz="2300" dirty="0" smtClean="0">
                <a:solidFill>
                  <a:srgbClr val="FFFFFF"/>
                </a:solidFill>
              </a:rPr>
              <a:t> 21 dit « C’est l’Éternel qui siège au-dessus du cercle de la terre… ». Or, la science (grecque) contemporaine d’</a:t>
            </a:r>
            <a:r>
              <a:rPr lang="fr-FR" sz="2300" dirty="0" err="1" smtClean="0">
                <a:solidFill>
                  <a:srgbClr val="FFFFFF"/>
                </a:solidFill>
              </a:rPr>
              <a:t>Ésaie</a:t>
            </a:r>
            <a:r>
              <a:rPr lang="fr-FR" sz="2300" dirty="0" smtClean="0">
                <a:solidFill>
                  <a:srgbClr val="FFFFFF"/>
                </a:solidFill>
              </a:rPr>
              <a:t> enseignait que la terre était plate, carrée ou rectangulaire. </a:t>
            </a:r>
          </a:p>
          <a:p>
            <a:pPr algn="just"/>
            <a:r>
              <a:rPr lang="fr-FR" sz="2300" dirty="0" smtClean="0">
                <a:solidFill>
                  <a:srgbClr val="FFFFFF"/>
                </a:solidFill>
              </a:rPr>
              <a:t>Comment Ésaïe savait-il que la terre était ronde et non pas plane, comme l’affirmait l’opinion populaire ? Sans doute le prophète ne l’avait-il pas écrit seulement sur initiative humaine.</a:t>
            </a:r>
            <a:endParaRPr lang="fr-FR" sz="23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9859603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19414"/>
            <a:ext cx="8229600" cy="1143000"/>
          </a:xfrm>
        </p:spPr>
        <p:txBody>
          <a:bodyPr/>
          <a:lstStyle/>
          <a:p>
            <a:r>
              <a:rPr lang="fr-FR" dirty="0" smtClean="0">
                <a:solidFill>
                  <a:srgbClr val="FFFFFF"/>
                </a:solidFill>
              </a:rPr>
              <a:t>L'orbite du Soleil</a:t>
            </a:r>
            <a:endParaRPr lang="fr-FR" dirty="0">
              <a:solidFill>
                <a:srgbClr val="FFFFFF"/>
              </a:solidFill>
            </a:endParaRPr>
          </a:p>
        </p:txBody>
      </p:sp>
      <p:sp>
        <p:nvSpPr>
          <p:cNvPr id="3" name="Marcador de contenido 2"/>
          <p:cNvSpPr>
            <a:spLocks noGrp="1"/>
          </p:cNvSpPr>
          <p:nvPr>
            <p:ph idx="1"/>
          </p:nvPr>
        </p:nvSpPr>
        <p:spPr>
          <a:xfrm>
            <a:off x="626880" y="1526122"/>
            <a:ext cx="7942083" cy="4525963"/>
          </a:xfrm>
        </p:spPr>
        <p:txBody>
          <a:bodyPr>
            <a:noAutofit/>
          </a:bodyPr>
          <a:lstStyle/>
          <a:p>
            <a:pPr algn="just"/>
            <a:r>
              <a:rPr lang="fr-FR" sz="2200" dirty="0" smtClean="0">
                <a:solidFill>
                  <a:srgbClr val="FFFFFF"/>
                </a:solidFill>
              </a:rPr>
              <a:t>En parlant du soleil, le psalmiste a écrit qu’ « il s’élance des extrémités du ciel et achève sa course à l’autre extrémité ; rien n’est à l’abri de sa chaleur. » (Psaumes 19.6). </a:t>
            </a:r>
          </a:p>
          <a:p>
            <a:pPr algn="just"/>
            <a:r>
              <a:rPr lang="fr-FR" sz="2200" dirty="0" smtClean="0">
                <a:solidFill>
                  <a:srgbClr val="FFFFFF"/>
                </a:solidFill>
              </a:rPr>
              <a:t>Durant bien des années, les scientifiques enseignèrent la notion du géocentrisme, c’est-à-dire que le soleil tourne autour de la terre. Or, l’on découvrit par la suite que le soleil n’était pas fixé en un point déterminé, comme on l’avait d’abord cru, mais qu’il se mouvait réellement à travers l’espace. </a:t>
            </a:r>
          </a:p>
          <a:p>
            <a:pPr algn="just"/>
            <a:r>
              <a:rPr lang="fr-FR" sz="2200" dirty="0" smtClean="0">
                <a:solidFill>
                  <a:srgbClr val="FFFFFF"/>
                </a:solidFill>
              </a:rPr>
              <a:t>On calcule qu’il se déplace à 965.580 kilomètres par heure sur une si vaste orbite qu’il faudrait deux cents millions d’années pour en faire rien qu’un tour. </a:t>
            </a:r>
          </a:p>
          <a:p>
            <a:pPr algn="just"/>
            <a:r>
              <a:rPr lang="fr-FR" sz="2200" dirty="0" smtClean="0">
                <a:solidFill>
                  <a:srgbClr val="FFFFFF"/>
                </a:solidFill>
              </a:rPr>
              <a:t>Comment le psalmiste a-t-il su que le soleil a un « circuit » ou une orbite ?</a:t>
            </a:r>
            <a:endParaRPr lang="fr-FR" sz="22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Il </a:t>
            </a:r>
            <a:r>
              <a:rPr lang="en-US" dirty="0" err="1" smtClean="0">
                <a:solidFill>
                  <a:srgbClr val="FFFFFF"/>
                </a:solidFill>
              </a:rPr>
              <a:t>ya</a:t>
            </a:r>
            <a:r>
              <a:rPr lang="en-US" dirty="0" smtClean="0">
                <a:solidFill>
                  <a:srgbClr val="FFFFFF"/>
                </a:solidFill>
              </a:rPr>
              <a:t> des </a:t>
            </a:r>
            <a:r>
              <a:rPr lang="en-US" dirty="0" err="1" smtClean="0">
                <a:solidFill>
                  <a:srgbClr val="FFFFFF"/>
                </a:solidFill>
              </a:rPr>
              <a:t>réponses</a:t>
            </a:r>
            <a:r>
              <a:rPr lang="en-US" dirty="0" smtClean="0">
                <a:solidFill>
                  <a:srgbClr val="FFFFFF"/>
                </a:solidFill>
              </a:rPr>
              <a:t> !</a:t>
            </a:r>
            <a:endParaRPr lang="en-US" dirty="0">
              <a:solidFill>
                <a:srgbClr val="FFFFFF"/>
              </a:solidFill>
            </a:endParaRPr>
          </a:p>
        </p:txBody>
      </p:sp>
    </p:spTree>
    <p:extLst>
      <p:ext uri="{BB962C8B-B14F-4D97-AF65-F5344CB8AC3E}">
        <p14:creationId xmlns:p14="http://schemas.microsoft.com/office/powerpoint/2010/main" val="39934727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Le nombre des étoiles</a:t>
            </a:r>
            <a:endParaRPr lang="fr-FR" dirty="0">
              <a:solidFill>
                <a:srgbClr val="FFFFFF"/>
              </a:solidFill>
            </a:endParaRPr>
          </a:p>
        </p:txBody>
      </p:sp>
      <p:sp>
        <p:nvSpPr>
          <p:cNvPr id="3" name="Marcador de contenido 2"/>
          <p:cNvSpPr>
            <a:spLocks noGrp="1"/>
          </p:cNvSpPr>
          <p:nvPr>
            <p:ph idx="1"/>
          </p:nvPr>
        </p:nvSpPr>
        <p:spPr/>
        <p:txBody>
          <a:bodyPr>
            <a:normAutofit/>
          </a:bodyPr>
          <a:lstStyle/>
          <a:p>
            <a:pPr algn="just"/>
            <a:r>
              <a:rPr lang="fr-FR" sz="2600" dirty="0" smtClean="0">
                <a:solidFill>
                  <a:srgbClr val="FFFFFF"/>
                </a:solidFill>
              </a:rPr>
              <a:t>Moïse écrivit presque six mille ans auparavant : « Contemple le ciel et compte les étoiles, si tu peux les compter. (…) Telle sera ta postérité. » (Genèse 15.5).</a:t>
            </a:r>
          </a:p>
          <a:p>
            <a:pPr algn="just"/>
            <a:r>
              <a:rPr lang="fr-FR" sz="2600" dirty="0" smtClean="0">
                <a:solidFill>
                  <a:srgbClr val="FFFFFF"/>
                </a:solidFill>
              </a:rPr>
              <a:t>Aujourd’hui, les astronomes sont unanimes à déclarer qu’il est presque impossible de calculer le nombre des étoiles. Comment Moïse et Jérémie le savaient-ils, bien avant que soient inventés le télescope et le satellite ?</a:t>
            </a:r>
            <a:endParaRPr lang="fr-FR" sz="26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Il </a:t>
            </a:r>
            <a:r>
              <a:rPr lang="en-US" dirty="0" err="1" smtClean="0">
                <a:solidFill>
                  <a:srgbClr val="FFFFFF"/>
                </a:solidFill>
              </a:rPr>
              <a:t>ya</a:t>
            </a:r>
            <a:r>
              <a:rPr lang="en-US" dirty="0" smtClean="0">
                <a:solidFill>
                  <a:srgbClr val="FFFFFF"/>
                </a:solidFill>
              </a:rPr>
              <a:t> des </a:t>
            </a:r>
            <a:r>
              <a:rPr lang="en-US" dirty="0" err="1" smtClean="0">
                <a:solidFill>
                  <a:srgbClr val="FFFFFF"/>
                </a:solidFill>
              </a:rPr>
              <a:t>réponses</a:t>
            </a:r>
            <a:r>
              <a:rPr lang="en-US" dirty="0" smtClean="0">
                <a:solidFill>
                  <a:srgbClr val="FFFFFF"/>
                </a:solidFill>
              </a:rPr>
              <a:t> !</a:t>
            </a:r>
            <a:endParaRPr lang="en-US" dirty="0">
              <a:solidFill>
                <a:srgbClr val="FFFFFF"/>
              </a:solidFill>
            </a:endParaRPr>
          </a:p>
        </p:txBody>
      </p:sp>
    </p:spTree>
    <p:extLst>
      <p:ext uri="{BB962C8B-B14F-4D97-AF65-F5344CB8AC3E}">
        <p14:creationId xmlns:p14="http://schemas.microsoft.com/office/powerpoint/2010/main" val="39397925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397030"/>
            <a:ext cx="8229600" cy="1143000"/>
          </a:xfrm>
        </p:spPr>
        <p:txBody>
          <a:bodyPr>
            <a:normAutofit fontScale="90000"/>
          </a:bodyPr>
          <a:lstStyle/>
          <a:p>
            <a:r>
              <a:rPr lang="fr-FR" dirty="0" smtClean="0">
                <a:solidFill>
                  <a:srgbClr val="FFFFFF"/>
                </a:solidFill>
              </a:rPr>
              <a:t>Le pouvoir transformateur de la Bible</a:t>
            </a:r>
            <a:endParaRPr lang="fr-FR" dirty="0">
              <a:solidFill>
                <a:srgbClr val="FFFFFF"/>
              </a:solidFill>
            </a:endParaRPr>
          </a:p>
        </p:txBody>
      </p:sp>
      <p:sp>
        <p:nvSpPr>
          <p:cNvPr id="3" name="Marcador de contenido 2"/>
          <p:cNvSpPr>
            <a:spLocks noGrp="1"/>
          </p:cNvSpPr>
          <p:nvPr>
            <p:ph sz="half" idx="1"/>
          </p:nvPr>
        </p:nvSpPr>
        <p:spPr>
          <a:xfrm>
            <a:off x="457200" y="1875582"/>
            <a:ext cx="4642387" cy="4525963"/>
          </a:xfrm>
        </p:spPr>
        <p:txBody>
          <a:bodyPr>
            <a:normAutofit lnSpcReduction="10000"/>
          </a:bodyPr>
          <a:lstStyle/>
          <a:p>
            <a:pPr algn="just"/>
            <a:r>
              <a:rPr lang="fr-FR" sz="2600" dirty="0" smtClean="0">
                <a:solidFill>
                  <a:srgbClr val="FFFFFF"/>
                </a:solidFill>
              </a:rPr>
              <a:t>« Ainsi en est-il de ma parole, qui sort de ma bouche: Elle ne retourne point à moi sans effet. » (Ésaïe 55.11)</a:t>
            </a:r>
          </a:p>
          <a:p>
            <a:pPr algn="just"/>
            <a:r>
              <a:rPr lang="fr-FR" sz="2600" dirty="0" smtClean="0">
                <a:solidFill>
                  <a:srgbClr val="FFFFFF"/>
                </a:solidFill>
              </a:rPr>
              <a:t>Les criminels commencent des vies honnêtes, les gens ayant échoué se relèvent, les esclaves à des vices réagissent et réussissent à vaincre les habitudes mauvaises que détruisaient leurs vies.</a:t>
            </a:r>
            <a:endParaRPr lang="fr-FR" sz="26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Il </a:t>
            </a:r>
            <a:r>
              <a:rPr lang="en-US" dirty="0" err="1" smtClean="0">
                <a:solidFill>
                  <a:srgbClr val="FFFFFF"/>
                </a:solidFill>
              </a:rPr>
              <a:t>ya</a:t>
            </a:r>
            <a:r>
              <a:rPr lang="en-US" dirty="0" smtClean="0">
                <a:solidFill>
                  <a:srgbClr val="FFFFFF"/>
                </a:solidFill>
              </a:rPr>
              <a:t> des </a:t>
            </a:r>
            <a:r>
              <a:rPr lang="en-US" dirty="0" err="1" smtClean="0">
                <a:solidFill>
                  <a:srgbClr val="FFFFFF"/>
                </a:solidFill>
              </a:rPr>
              <a:t>réponses</a:t>
            </a:r>
            <a:r>
              <a:rPr lang="en-US" dirty="0" smtClean="0">
                <a:solidFill>
                  <a:srgbClr val="FFFFFF"/>
                </a:solidFill>
              </a:rPr>
              <a:t> !</a:t>
            </a:r>
            <a:endParaRPr lang="en-US" dirty="0">
              <a:solidFill>
                <a:srgbClr val="FFFFFF"/>
              </a:solidFill>
            </a:endParaRPr>
          </a:p>
        </p:txBody>
      </p:sp>
    </p:spTree>
    <p:extLst>
      <p:ext uri="{BB962C8B-B14F-4D97-AF65-F5344CB8AC3E}">
        <p14:creationId xmlns:p14="http://schemas.microsoft.com/office/powerpoint/2010/main" val="108580767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Sommaire</a:t>
            </a:r>
            <a:endParaRPr lang="fr-FR" dirty="0">
              <a:solidFill>
                <a:srgbClr val="FFFFFF"/>
              </a:solidFill>
            </a:endParaRPr>
          </a:p>
        </p:txBody>
      </p:sp>
      <p:sp>
        <p:nvSpPr>
          <p:cNvPr id="3" name="Marcador de contenido 2"/>
          <p:cNvSpPr>
            <a:spLocks noGrp="1"/>
          </p:cNvSpPr>
          <p:nvPr>
            <p:ph idx="1"/>
          </p:nvPr>
        </p:nvSpPr>
        <p:spPr>
          <a:xfrm>
            <a:off x="94268" y="1505930"/>
            <a:ext cx="8766929" cy="4525963"/>
          </a:xfrm>
        </p:spPr>
        <p:txBody>
          <a:bodyPr>
            <a:noAutofit/>
          </a:bodyPr>
          <a:lstStyle/>
          <a:p>
            <a:pPr algn="just"/>
            <a:r>
              <a:rPr lang="fr-FR" sz="2400" dirty="0" smtClean="0">
                <a:solidFill>
                  <a:srgbClr val="FFFFFF"/>
                </a:solidFill>
              </a:rPr>
              <a:t>Toute vie humaine a un but. </a:t>
            </a:r>
          </a:p>
          <a:p>
            <a:pPr algn="just"/>
            <a:r>
              <a:rPr lang="fr-FR" sz="2400" dirty="0" smtClean="0">
                <a:solidFill>
                  <a:srgbClr val="FFFFFF"/>
                </a:solidFill>
              </a:rPr>
              <a:t>Croire en Dieu est un élément caractéristique de la nature humaine. Les arguments cosmologique, téléologique, moral, historique et supranaturel nous aident à comprendre l'œuvre de Dieu. </a:t>
            </a:r>
          </a:p>
          <a:p>
            <a:pPr algn="just"/>
            <a:r>
              <a:rPr lang="fr-FR" sz="2400" dirty="0" smtClean="0">
                <a:solidFill>
                  <a:srgbClr val="FFFFFF"/>
                </a:solidFill>
              </a:rPr>
              <a:t>Les choses qui nous entourent sur la terre, dans la mer et dans le ciel indiquent l'ordre, la beauté, la précision et la planification intelligente. </a:t>
            </a:r>
          </a:p>
          <a:p>
            <a:pPr algn="just"/>
            <a:r>
              <a:rPr lang="fr-FR" sz="2400" dirty="0" smtClean="0">
                <a:solidFill>
                  <a:srgbClr val="FFFFFF"/>
                </a:solidFill>
              </a:rPr>
              <a:t>L'autorité et l'unité de la Bible, ainsi que l'accomplissement de ses prophéties, nous aident à faire confiance aux Écritures.</a:t>
            </a:r>
          </a:p>
          <a:p>
            <a:pPr algn="just"/>
            <a:r>
              <a:rPr lang="fr-FR" sz="2400" spc="-70" dirty="0" smtClean="0">
                <a:solidFill>
                  <a:srgbClr val="FFFFFF"/>
                </a:solidFill>
              </a:rPr>
              <a:t>Le pouvoir transformateur de la Bible dévoile son origine non-humaine.</a:t>
            </a:r>
            <a:endParaRPr lang="fr-FR" sz="2400" spc="-7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6106036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Quel est le but de votre vie ?</a:t>
            </a:r>
            <a:endParaRPr lang="fr-FR" dirty="0">
              <a:solidFill>
                <a:srgbClr val="FFFFFF"/>
              </a:solidFill>
            </a:endParaRPr>
          </a:p>
        </p:txBody>
      </p:sp>
      <p:sp>
        <p:nvSpPr>
          <p:cNvPr id="3" name="Marcador de contenido 2"/>
          <p:cNvSpPr>
            <a:spLocks noGrp="1"/>
          </p:cNvSpPr>
          <p:nvPr>
            <p:ph sz="half" idx="1"/>
          </p:nvPr>
        </p:nvSpPr>
        <p:spPr>
          <a:xfrm>
            <a:off x="457199" y="1600200"/>
            <a:ext cx="4287635" cy="4803190"/>
          </a:xfrm>
        </p:spPr>
        <p:txBody>
          <a:bodyPr>
            <a:noAutofit/>
          </a:bodyPr>
          <a:lstStyle/>
          <a:p>
            <a:pPr algn="just"/>
            <a:r>
              <a:rPr lang="fr-FR" sz="2300" dirty="0" smtClean="0">
                <a:solidFill>
                  <a:srgbClr val="FFFFFF"/>
                </a:solidFill>
              </a:rPr>
              <a:t>John D. Rockefeller, Sr. était fort et costaud dans sa jeunesse. </a:t>
            </a:r>
          </a:p>
          <a:p>
            <a:pPr algn="just"/>
            <a:r>
              <a:rPr lang="fr-FR" sz="2300" dirty="0" smtClean="0">
                <a:solidFill>
                  <a:srgbClr val="FFFFFF"/>
                </a:solidFill>
              </a:rPr>
              <a:t>Il décida très tôt de gagner de l'argent et il s'y consacra corps et âme. À l'âge de 33 ans il gagna son premier million de dollars. À l'âge de 43 il était à la tête de la plus grande entreprise du monde. </a:t>
            </a:r>
          </a:p>
          <a:p>
            <a:pPr algn="just"/>
            <a:r>
              <a:rPr lang="fr-FR" sz="2300" dirty="0" smtClean="0">
                <a:solidFill>
                  <a:schemeClr val="bg1"/>
                </a:solidFill>
              </a:rPr>
              <a:t>À l'âge de 53 il était l'homme le plus riche de la terre et le seul milliardaire.</a:t>
            </a:r>
            <a:endParaRPr lang="fr-FR" sz="2300" dirty="0">
              <a:solidFill>
                <a:schemeClr val="bg1"/>
              </a:solidFill>
            </a:endParaRPr>
          </a:p>
        </p:txBody>
      </p:sp>
      <p:pic>
        <p:nvPicPr>
          <p:cNvPr id="6" name="Marcador de contenido 5"/>
          <p:cNvPicPr>
            <a:picLocks noGrp="1" noChangeAspect="1"/>
          </p:cNvPicPr>
          <p:nvPr>
            <p:ph sz="half" idx="2"/>
          </p:nvPr>
        </p:nvPicPr>
        <p:blipFill rotWithShape="1">
          <a:blip r:embed="rId2"/>
          <a:srcRect l="12820" r="21273" b="6319"/>
          <a:stretch/>
        </p:blipFill>
        <p:spPr>
          <a:xfrm>
            <a:off x="4998833" y="1517364"/>
            <a:ext cx="3579502" cy="4239969"/>
          </a:xfrm>
          <a:ln>
            <a:solidFill>
              <a:schemeClr val="bg1">
                <a:lumMod val="85000"/>
              </a:schemeClr>
            </a:solidFill>
          </a:ln>
        </p:spPr>
      </p:pic>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654133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23458" y="274638"/>
            <a:ext cx="5562600" cy="1143000"/>
          </a:xfrm>
        </p:spPr>
        <p:txBody>
          <a:bodyPr>
            <a:normAutofit fontScale="90000"/>
          </a:bodyPr>
          <a:lstStyle/>
          <a:p>
            <a:pPr algn="l"/>
            <a:r>
              <a:rPr lang="fr-FR" dirty="0" smtClean="0">
                <a:solidFill>
                  <a:srgbClr val="FFFFFF"/>
                </a:solidFill>
              </a:rPr>
              <a:t>Quelle est le sens de la vie et de la souffrance ?</a:t>
            </a:r>
            <a:endParaRPr lang="fr-FR" dirty="0">
              <a:solidFill>
                <a:srgbClr val="FFFFFF"/>
              </a:solidFill>
            </a:endParaRPr>
          </a:p>
        </p:txBody>
      </p:sp>
      <p:sp>
        <p:nvSpPr>
          <p:cNvPr id="3" name="Marcador de contenido 2"/>
          <p:cNvSpPr>
            <a:spLocks noGrp="1"/>
          </p:cNvSpPr>
          <p:nvPr>
            <p:ph sz="half" idx="1"/>
          </p:nvPr>
        </p:nvSpPr>
        <p:spPr>
          <a:xfrm>
            <a:off x="734070" y="1846596"/>
            <a:ext cx="4452819" cy="4525963"/>
          </a:xfrm>
        </p:spPr>
        <p:txBody>
          <a:bodyPr>
            <a:normAutofit/>
          </a:bodyPr>
          <a:lstStyle/>
          <a:p>
            <a:r>
              <a:rPr lang="fr-FR" sz="2400" dirty="0" smtClean="0">
                <a:solidFill>
                  <a:srgbClr val="FFFFFF"/>
                </a:solidFill>
              </a:rPr>
              <a:t>Le philosophe français Albert Camus écrivit que l’homme naît, vit, et finalement meurt tourmenté par une question : Quel est le but de la vie et de la souffrance ? </a:t>
            </a:r>
            <a:br>
              <a:rPr lang="fr-FR" sz="2400" dirty="0" smtClean="0">
                <a:solidFill>
                  <a:srgbClr val="FFFFFF"/>
                </a:solidFill>
              </a:rPr>
            </a:br>
            <a:endParaRPr lang="fr-FR" sz="2400" dirty="0" smtClean="0">
              <a:solidFill>
                <a:srgbClr val="FFFFFF"/>
              </a:solidFill>
            </a:endParaRPr>
          </a:p>
          <a:p>
            <a:r>
              <a:rPr lang="fr-FR" sz="2400" dirty="0" smtClean="0">
                <a:solidFill>
                  <a:srgbClr val="FFFFFF"/>
                </a:solidFill>
              </a:rPr>
              <a:t>La réponse qu’il donne à cette interrogation est la théorie de l’absurde : rien n’a de sens dans la vie ni dans l’univers.</a:t>
            </a:r>
            <a:endParaRPr lang="fr-FR" sz="24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smtClean="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2789574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normAutofit/>
          </a:bodyPr>
          <a:lstStyle/>
          <a:p>
            <a:r>
              <a:rPr lang="fr-FR" dirty="0" smtClean="0">
                <a:solidFill>
                  <a:srgbClr val="FFFFFF"/>
                </a:solidFill>
              </a:rPr>
              <a:t>Quel est le but de votre vie ?</a:t>
            </a:r>
            <a:endParaRPr lang="fr-FR" dirty="0">
              <a:solidFill>
                <a:srgbClr val="FFFFFF"/>
              </a:solidFill>
            </a:endParaRPr>
          </a:p>
        </p:txBody>
      </p:sp>
      <p:sp>
        <p:nvSpPr>
          <p:cNvPr id="3" name="Marcador de contenido 2"/>
          <p:cNvSpPr>
            <a:spLocks noGrp="1"/>
          </p:cNvSpPr>
          <p:nvPr>
            <p:ph idx="1"/>
          </p:nvPr>
        </p:nvSpPr>
        <p:spPr/>
        <p:txBody>
          <a:bodyPr>
            <a:noAutofit/>
          </a:bodyPr>
          <a:lstStyle/>
          <a:p>
            <a:pPr algn="just"/>
            <a:r>
              <a:rPr lang="fr-FR" sz="2400" dirty="0" smtClean="0">
                <a:solidFill>
                  <a:srgbClr val="FFFFFF"/>
                </a:solidFill>
              </a:rPr>
              <a:t>Après il fut atteint d'une maladie nommée « alopécie » qui lui fit perdre ses cheveux, ses cils et ses sourcils. Il était ratatiné comme une momie.</a:t>
            </a:r>
          </a:p>
          <a:p>
            <a:pPr algn="just"/>
            <a:r>
              <a:rPr lang="fr-FR" sz="2400" dirty="0" smtClean="0">
                <a:solidFill>
                  <a:srgbClr val="FFFFFF"/>
                </a:solidFill>
              </a:rPr>
              <a:t>Il gagnait un million de dollars par semaine mais il ne pouvait tolérer que le lait et les biscuits. </a:t>
            </a:r>
          </a:p>
          <a:p>
            <a:pPr algn="just"/>
            <a:r>
              <a:rPr lang="fr-FR" sz="2400" dirty="0" smtClean="0">
                <a:solidFill>
                  <a:srgbClr val="FFFFFF"/>
                </a:solidFill>
              </a:rPr>
              <a:t>Il était si détesté en Pennsylvanie qu'il devait avoir des gardes du corps jour et nuit. </a:t>
            </a:r>
          </a:p>
          <a:p>
            <a:pPr algn="just"/>
            <a:r>
              <a:rPr lang="fr-FR" sz="2400" dirty="0" smtClean="0">
                <a:solidFill>
                  <a:srgbClr val="FFFFFF"/>
                </a:solidFill>
              </a:rPr>
              <a:t>Il ne pouvait pas dormir, il ne souriait plus depuis longtemps et il ne profitait de rien dans la vie. </a:t>
            </a:r>
          </a:p>
          <a:p>
            <a:pPr algn="just"/>
            <a:r>
              <a:rPr lang="fr-FR" sz="2400" dirty="0" smtClean="0">
                <a:solidFill>
                  <a:srgbClr val="FFFFFF"/>
                </a:solidFill>
              </a:rPr>
              <a:t>Les médecins lui donnèrent une année de vie tout au plus.</a:t>
            </a:r>
            <a:endParaRPr lang="fr-FR" sz="2400" dirty="0">
              <a:solidFill>
                <a:srgbClr val="FFFFFF"/>
              </a:solidFill>
            </a:endParaRPr>
          </a:p>
        </p:txBody>
      </p:sp>
      <p:pic>
        <p:nvPicPr>
          <p:cNvPr id="7" name="Marcador de contenido 5"/>
          <p:cNvPicPr>
            <a:picLocks noChangeAspect="1"/>
          </p:cNvPicPr>
          <p:nvPr/>
        </p:nvPicPr>
        <p:blipFill rotWithShape="1">
          <a:blip r:embed="rId2"/>
          <a:srcRect l="12820" r="21273"/>
          <a:stretch/>
        </p:blipFill>
        <p:spPr>
          <a:xfrm>
            <a:off x="7981382" y="360172"/>
            <a:ext cx="947780" cy="1198384"/>
          </a:xfrm>
          <a:prstGeom prst="rect">
            <a:avLst/>
          </a:prstGeom>
          <a:ln>
            <a:solidFill>
              <a:schemeClr val="bg1">
                <a:lumMod val="85000"/>
              </a:schemeClr>
            </a:solidFill>
          </a:ln>
        </p:spPr>
      </p:pic>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8412383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normAutofit/>
          </a:bodyPr>
          <a:lstStyle/>
          <a:p>
            <a:r>
              <a:rPr lang="fr-FR" dirty="0" smtClean="0">
                <a:solidFill>
                  <a:srgbClr val="FFFFFF"/>
                </a:solidFill>
              </a:rPr>
              <a:t>Quel est le but de votre vie ?</a:t>
            </a:r>
            <a:endParaRPr lang="fr-FR" dirty="0">
              <a:solidFill>
                <a:srgbClr val="FFFFFF"/>
              </a:solidFill>
            </a:endParaRPr>
          </a:p>
        </p:txBody>
      </p:sp>
      <p:sp>
        <p:nvSpPr>
          <p:cNvPr id="3" name="Marcador de contenido 2"/>
          <p:cNvSpPr>
            <a:spLocks noGrp="1"/>
          </p:cNvSpPr>
          <p:nvPr>
            <p:ph idx="1"/>
          </p:nvPr>
        </p:nvSpPr>
        <p:spPr>
          <a:xfrm>
            <a:off x="457200" y="1840087"/>
            <a:ext cx="8019313" cy="2449689"/>
          </a:xfrm>
        </p:spPr>
        <p:txBody>
          <a:bodyPr>
            <a:noAutofit/>
          </a:bodyPr>
          <a:lstStyle/>
          <a:p>
            <a:pPr algn="just"/>
            <a:r>
              <a:rPr lang="fr-FR" sz="2600" dirty="0" smtClean="0">
                <a:solidFill>
                  <a:srgbClr val="FFFFFF"/>
                </a:solidFill>
              </a:rPr>
              <a:t>Le journal avait écrit déjà son obituaire par commodité au moment de sa mort. Ces nuits sans sommeils l'obligèrent à réfléchir. </a:t>
            </a:r>
          </a:p>
          <a:p>
            <a:pPr algn="just"/>
            <a:r>
              <a:rPr lang="fr-FR" sz="2600" dirty="0" smtClean="0">
                <a:solidFill>
                  <a:srgbClr val="FFFFFF"/>
                </a:solidFill>
              </a:rPr>
              <a:t>Une pensée nouvelle le fit réaliser qu'il ne pourrait pas prendre un seul sou avec lui dans le nouveau monde. L'argent n'était pas tout.</a:t>
            </a:r>
            <a:endParaRPr lang="fr-FR" sz="2600" dirty="0" smtClean="0">
              <a:solidFill>
                <a:srgbClr val="FFFFFF"/>
              </a:solidFill>
            </a:endParaRPr>
          </a:p>
        </p:txBody>
      </p:sp>
      <p:pic>
        <p:nvPicPr>
          <p:cNvPr id="7" name="Marcador de contenido 5"/>
          <p:cNvPicPr>
            <a:picLocks noChangeAspect="1"/>
          </p:cNvPicPr>
          <p:nvPr/>
        </p:nvPicPr>
        <p:blipFill rotWithShape="1">
          <a:blip r:embed="rId2"/>
          <a:srcRect l="12820" r="21273"/>
          <a:stretch/>
        </p:blipFill>
        <p:spPr>
          <a:xfrm>
            <a:off x="7981382" y="360172"/>
            <a:ext cx="947780" cy="1198384"/>
          </a:xfrm>
          <a:prstGeom prst="rect">
            <a:avLst/>
          </a:prstGeom>
          <a:ln>
            <a:solidFill>
              <a:schemeClr val="bg1">
                <a:lumMod val="85000"/>
              </a:schemeClr>
            </a:solidFill>
          </a:ln>
        </p:spPr>
      </p:pic>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233840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533400"/>
            <a:ext cx="7543800" cy="990600"/>
          </a:xfrm>
        </p:spPr>
        <p:txBody>
          <a:bodyPr>
            <a:normAutofit/>
          </a:bodyPr>
          <a:lstStyle/>
          <a:p>
            <a:r>
              <a:rPr lang="fr-FR" dirty="0" smtClean="0">
                <a:solidFill>
                  <a:srgbClr val="FFFFFF"/>
                </a:solidFill>
              </a:rPr>
              <a:t>Quel est le but de votre vie ?</a:t>
            </a:r>
            <a:endParaRPr lang="fr-FR" dirty="0">
              <a:solidFill>
                <a:srgbClr val="FFFFFF"/>
              </a:solidFill>
            </a:endParaRPr>
          </a:p>
        </p:txBody>
      </p:sp>
      <p:sp>
        <p:nvSpPr>
          <p:cNvPr id="3" name="Marcador de contenido 2"/>
          <p:cNvSpPr>
            <a:spLocks noGrp="1"/>
          </p:cNvSpPr>
          <p:nvPr>
            <p:ph idx="1"/>
          </p:nvPr>
        </p:nvSpPr>
        <p:spPr>
          <a:xfrm>
            <a:off x="457200" y="1797754"/>
            <a:ext cx="8019313" cy="4525963"/>
          </a:xfrm>
        </p:spPr>
        <p:txBody>
          <a:bodyPr>
            <a:noAutofit/>
          </a:bodyPr>
          <a:lstStyle/>
          <a:p>
            <a:pPr algn="just"/>
            <a:r>
              <a:rPr lang="fr-FR" sz="2600" dirty="0" smtClean="0">
                <a:solidFill>
                  <a:srgbClr val="FFFFFF"/>
                </a:solidFill>
              </a:rPr>
              <a:t>Le matin suivant il se réveilla un homme nouveau. Il commença à aider les églises avec les richesses qu'il avait accumulées ; il n'oublia pas non plus les pauvres et nécessiteux. Il créa la Fondation Rockefeller, dont le financement de recherches médicales mena à la découverte de la pénicilline et autres médicaments miracle. John D. commença à mieux dormir, manger et profiter de la vie. </a:t>
            </a:r>
          </a:p>
          <a:p>
            <a:pPr algn="just"/>
            <a:r>
              <a:rPr lang="fr-FR" sz="2600" dirty="0" smtClean="0">
                <a:solidFill>
                  <a:srgbClr val="FFFFFF"/>
                </a:solidFill>
              </a:rPr>
              <a:t>Les médecins avaient prédit qu'il ne vivrait pas plus que 54 ans ; il mourut quand il en avait 98. </a:t>
            </a:r>
            <a:endParaRPr lang="fr-FR" sz="2600" dirty="0">
              <a:solidFill>
                <a:srgbClr val="FFFFFF"/>
              </a:solidFill>
            </a:endParaRPr>
          </a:p>
        </p:txBody>
      </p:sp>
      <p:pic>
        <p:nvPicPr>
          <p:cNvPr id="7" name="Marcador de contenido 5"/>
          <p:cNvPicPr>
            <a:picLocks noChangeAspect="1"/>
          </p:cNvPicPr>
          <p:nvPr/>
        </p:nvPicPr>
        <p:blipFill rotWithShape="1">
          <a:blip r:embed="rId2"/>
          <a:srcRect l="12820" r="21273"/>
          <a:stretch/>
        </p:blipFill>
        <p:spPr>
          <a:xfrm>
            <a:off x="7981382" y="360172"/>
            <a:ext cx="947780" cy="1198384"/>
          </a:xfrm>
          <a:prstGeom prst="rect">
            <a:avLst/>
          </a:prstGeom>
          <a:ln>
            <a:solidFill>
              <a:schemeClr val="bg1">
                <a:lumMod val="85000"/>
              </a:schemeClr>
            </a:solidFill>
          </a:ln>
        </p:spPr>
      </p:pic>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6397343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3" name="Imagen 12"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4" name="Título 1"/>
          <p:cNvSpPr>
            <a:spLocks noGrp="1"/>
          </p:cNvSpPr>
          <p:nvPr>
            <p:ph type="title"/>
          </p:nvPr>
        </p:nvSpPr>
        <p:spPr>
          <a:xfrm>
            <a:off x="457200" y="274638"/>
            <a:ext cx="8229600" cy="1143000"/>
          </a:xfrm>
        </p:spPr>
        <p:txBody>
          <a:bodyPr/>
          <a:lstStyle/>
          <a:p>
            <a:r>
              <a:rPr lang="fr-FR" dirty="0" smtClean="0">
                <a:solidFill>
                  <a:srgbClr val="FFFFFF"/>
                </a:solidFill>
              </a:rPr>
              <a:t>Ma décision</a:t>
            </a:r>
            <a:endParaRPr lang="fr-FR" dirty="0">
              <a:solidFill>
                <a:srgbClr val="FFFFFF"/>
              </a:solidFill>
            </a:endParaRPr>
          </a:p>
        </p:txBody>
      </p:sp>
      <p:sp>
        <p:nvSpPr>
          <p:cNvPr id="4" name="Marcador de contenido 3"/>
          <p:cNvSpPr>
            <a:spLocks noGrp="1"/>
          </p:cNvSpPr>
          <p:nvPr>
            <p:ph sz="half" idx="2"/>
          </p:nvPr>
        </p:nvSpPr>
        <p:spPr>
          <a:xfrm>
            <a:off x="1716462" y="1877427"/>
            <a:ext cx="5261028" cy="4525963"/>
          </a:xfrm>
        </p:spPr>
        <p:txBody>
          <a:bodyPr>
            <a:normAutofit/>
          </a:bodyPr>
          <a:lstStyle/>
          <a:p>
            <a:pPr algn="just"/>
            <a:r>
              <a:rPr lang="fr-FR" sz="2600" dirty="0" smtClean="0">
                <a:solidFill>
                  <a:srgbClr val="FFFFFF"/>
                </a:solidFill>
              </a:rPr>
              <a:t>La Bible dit : « Je t'instruirai et te montrerai la voie que tu dois suivre; Je te conseillerai, j'aurai le regard sur toi. » (Psaumes 32.8).</a:t>
            </a:r>
          </a:p>
          <a:p>
            <a:pPr algn="just"/>
            <a:endParaRPr lang="fr-FR" sz="2600" dirty="0" smtClean="0">
              <a:solidFill>
                <a:srgbClr val="FFFFFF"/>
              </a:solidFill>
            </a:endParaRPr>
          </a:p>
          <a:p>
            <a:pPr algn="just"/>
            <a:r>
              <a:rPr lang="fr-FR" sz="2600" dirty="0" smtClean="0">
                <a:solidFill>
                  <a:srgbClr val="FFFFFF"/>
                </a:solidFill>
              </a:rPr>
              <a:t>Êtes-vous prêt à accepter Jésus et le laisser vous montrer le sens de votre vie ?</a:t>
            </a:r>
            <a:endParaRPr lang="fr-FR" sz="2600" dirty="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311390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567639" y="3436170"/>
            <a:ext cx="8502160" cy="2886456"/>
          </a:xfrm>
        </p:spPr>
        <p:txBody>
          <a:bodyPr>
            <a:normAutofit lnSpcReduction="10000"/>
          </a:bodyPr>
          <a:lstStyle/>
          <a:p>
            <a:r>
              <a:rPr lang="fr-FR" sz="2700" dirty="0" smtClean="0">
                <a:solidFill>
                  <a:srgbClr val="FFFFFF"/>
                </a:solidFill>
              </a:rPr>
              <a:t>Indices scientifiques en faveur de Dieu </a:t>
            </a:r>
          </a:p>
          <a:p>
            <a:r>
              <a:rPr lang="fr-FR" sz="2700" dirty="0" smtClean="0">
                <a:solidFill>
                  <a:srgbClr val="FFFFFF"/>
                </a:solidFill>
              </a:rPr>
              <a:t>Récit biblique de la création </a:t>
            </a:r>
          </a:p>
          <a:p>
            <a:r>
              <a:rPr lang="fr-FR" sz="2700" dirty="0" smtClean="0">
                <a:solidFill>
                  <a:srgbClr val="FFFFFF"/>
                </a:solidFill>
              </a:rPr>
              <a:t>La Bible, un livre de foi au langage </a:t>
            </a:r>
            <a:br>
              <a:rPr lang="fr-FR" sz="2700" dirty="0" smtClean="0">
                <a:solidFill>
                  <a:srgbClr val="FFFFFF"/>
                </a:solidFill>
              </a:rPr>
            </a:br>
            <a:r>
              <a:rPr lang="fr-FR" sz="2700" dirty="0" smtClean="0">
                <a:solidFill>
                  <a:srgbClr val="FFFFFF"/>
                </a:solidFill>
              </a:rPr>
              <a:t>pédagogique </a:t>
            </a:r>
          </a:p>
          <a:p>
            <a:r>
              <a:rPr lang="fr-FR" sz="2700" dirty="0" smtClean="0">
                <a:solidFill>
                  <a:srgbClr val="FFFFFF"/>
                </a:solidFill>
              </a:rPr>
              <a:t>Hors de portée humaine </a:t>
            </a:r>
          </a:p>
          <a:p>
            <a:r>
              <a:rPr lang="fr-FR" sz="2700" dirty="0" smtClean="0">
                <a:solidFill>
                  <a:srgbClr val="FFFFFF"/>
                </a:solidFill>
              </a:rPr>
              <a:t>Une affaire de foi</a:t>
            </a:r>
            <a:endParaRPr lang="fr-FR" sz="2700" dirty="0">
              <a:solidFill>
                <a:srgbClr val="FFFFFF"/>
              </a:solidFill>
            </a:endParaRPr>
          </a:p>
        </p:txBody>
      </p:sp>
      <p:pic>
        <p:nvPicPr>
          <p:cNvPr id="8" name="Imagen 7" descr="tit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9" name="Título 1"/>
          <p:cNvSpPr>
            <a:spLocks noGrp="1"/>
          </p:cNvSpPr>
          <p:nvPr>
            <p:ph type="title"/>
          </p:nvPr>
        </p:nvSpPr>
        <p:spPr>
          <a:xfrm>
            <a:off x="457200" y="340116"/>
            <a:ext cx="8229600" cy="1295400"/>
          </a:xfrm>
        </p:spPr>
        <p:txBody>
          <a:bodyPr>
            <a:normAutofit/>
          </a:bodyPr>
          <a:lstStyle/>
          <a:p>
            <a:r>
              <a:rPr lang="fr-FR" dirty="0" smtClean="0">
                <a:solidFill>
                  <a:srgbClr val="FFFFFF"/>
                </a:solidFill>
              </a:rPr>
              <a:t>Le sujet suivant :</a:t>
            </a:r>
            <a:endParaRPr lang="fr-FR" sz="2200" dirty="0">
              <a:solidFill>
                <a:srgbClr val="FFFFFF"/>
              </a:solidFill>
            </a:endParaRPr>
          </a:p>
        </p:txBody>
      </p:sp>
      <p:sp>
        <p:nvSpPr>
          <p:cNvPr id="10" name="Título 1"/>
          <p:cNvSpPr txBox="1">
            <a:spLocks/>
          </p:cNvSpPr>
          <p:nvPr/>
        </p:nvSpPr>
        <p:spPr>
          <a:xfrm>
            <a:off x="685800" y="1650962"/>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D'OÙ VENONS-NOUS ET OÙ </a:t>
            </a:r>
            <a:endParaRPr lang="en-US" dirty="0" smtClean="0">
              <a:solidFill>
                <a:srgbClr val="FFFFFF"/>
              </a:solidFill>
            </a:endParaRPr>
          </a:p>
          <a:p>
            <a:pPr algn="ctr"/>
            <a:r>
              <a:rPr lang="en-US" dirty="0" smtClean="0">
                <a:solidFill>
                  <a:srgbClr val="FFFFFF"/>
                </a:solidFill>
              </a:rPr>
              <a:t>ALLONS-NOUS </a:t>
            </a:r>
            <a:r>
              <a:rPr lang="en-US" dirty="0">
                <a:solidFill>
                  <a:srgbClr val="FFFFFF"/>
                </a:solidFill>
              </a:rPr>
              <a:t>?</a:t>
            </a:r>
          </a:p>
        </p:txBody>
      </p:sp>
      <p:sp>
        <p:nvSpPr>
          <p:cNvPr id="13"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2663" y="3036065"/>
            <a:ext cx="3211418" cy="3211418"/>
          </a:xfrm>
          <a:prstGeom prst="rect">
            <a:avLst/>
          </a:prstGeom>
        </p:spPr>
      </p:pic>
    </p:spTree>
    <p:extLst>
      <p:ext uri="{BB962C8B-B14F-4D97-AF65-F5344CB8AC3E}">
        <p14:creationId xmlns:p14="http://schemas.microsoft.com/office/powerpoint/2010/main" val="2911616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La vie n'a pas de sens</a:t>
            </a:r>
            <a:endParaRPr lang="fr-FR" dirty="0">
              <a:solidFill>
                <a:srgbClr val="FFFFFF"/>
              </a:solidFill>
            </a:endParaRPr>
          </a:p>
        </p:txBody>
      </p:sp>
      <p:sp>
        <p:nvSpPr>
          <p:cNvPr id="3" name="Marcador de contenido 2"/>
          <p:cNvSpPr>
            <a:spLocks noGrp="1"/>
          </p:cNvSpPr>
          <p:nvPr>
            <p:ph idx="1"/>
          </p:nvPr>
        </p:nvSpPr>
        <p:spPr>
          <a:xfrm>
            <a:off x="512415" y="1600200"/>
            <a:ext cx="8229600" cy="4525963"/>
          </a:xfrm>
        </p:spPr>
        <p:txBody>
          <a:bodyPr>
            <a:noAutofit/>
          </a:bodyPr>
          <a:lstStyle/>
          <a:p>
            <a:pPr algn="just"/>
            <a:r>
              <a:rPr lang="fr-FR" sz="2400" dirty="0" smtClean="0">
                <a:solidFill>
                  <a:srgbClr val="FFFFFF"/>
                </a:solidFill>
              </a:rPr>
              <a:t>Selon Camus, l’homme existe dans un univers dépourvu de sens et si quelqu’un se risque à lui en trouver, il entrera dans un conflit futile avec l'univers. </a:t>
            </a:r>
          </a:p>
          <a:p>
            <a:pPr algn="just"/>
            <a:r>
              <a:rPr lang="fr-FR" sz="2400" dirty="0" smtClean="0">
                <a:solidFill>
                  <a:srgbClr val="FFFFFF"/>
                </a:solidFill>
              </a:rPr>
              <a:t>La conclusion du philosophe français est logique parce que sans Dieu, que Camus refuse d’accepter, il n’existe pas d’explication humaine au mystère de la douleur, de la souffrance et de la mort. </a:t>
            </a:r>
          </a:p>
          <a:p>
            <a:pPr algn="just"/>
            <a:r>
              <a:rPr lang="fr-FR" sz="2400" dirty="0" smtClean="0">
                <a:solidFill>
                  <a:srgbClr val="FFFFFF"/>
                </a:solidFill>
              </a:rPr>
              <a:t>Aussi incohérente que puisse paraître la théorie de l’absurde, au cours des décennies qui l’ont suivie, Camus a formé plusieurs générations qui, d’une manière ou d’une autre, affrontèrent la vie dans ce sens. Il n’y a pas de place pour Dieu dans la pensée de ceux qui adoptent cette conception.</a:t>
            </a:r>
            <a:endParaRPr lang="fr-FR" sz="24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smtClean="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91287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4164268"/>
            <a:ext cx="7772400" cy="887509"/>
          </a:xfrm>
        </p:spPr>
        <p:txBody>
          <a:bodyPr/>
          <a:lstStyle/>
          <a:p>
            <a:r>
              <a:rPr lang="en-US" dirty="0">
                <a:solidFill>
                  <a:srgbClr val="FFFFFF"/>
                </a:solidFill>
              </a:rPr>
              <a:t>DIEU EXISTE-T-IL ?</a:t>
            </a:r>
          </a:p>
        </p:txBody>
      </p:sp>
      <p:sp>
        <p:nvSpPr>
          <p:cNvPr id="3" name="Marcador de texto 2"/>
          <p:cNvSpPr>
            <a:spLocks noGrp="1"/>
          </p:cNvSpPr>
          <p:nvPr>
            <p:ph type="body" idx="1"/>
          </p:nvPr>
        </p:nvSpPr>
        <p:spPr>
          <a:xfrm>
            <a:off x="722313" y="4713103"/>
            <a:ext cx="7772400" cy="724205"/>
          </a:xfrm>
        </p:spPr>
        <p:txBody>
          <a:bodyPr/>
          <a:lstStyle/>
          <a:p>
            <a:r>
              <a:rPr lang="fr-FR" dirty="0" smtClean="0">
                <a:solidFill>
                  <a:srgbClr val="FFFFFF"/>
                </a:solidFill>
              </a:rPr>
              <a:t>Une question que tout être humain s'est posée</a:t>
            </a:r>
            <a:endParaRPr lang="fr-FR"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75913479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19414"/>
            <a:ext cx="8229600" cy="1143000"/>
          </a:xfrm>
        </p:spPr>
        <p:txBody>
          <a:bodyPr/>
          <a:lstStyle/>
          <a:p>
            <a:r>
              <a:rPr lang="fr-CA" dirty="0" smtClean="0">
                <a:solidFill>
                  <a:srgbClr val="FFFFFF"/>
                </a:solidFill>
              </a:rPr>
              <a:t>Un élément naturel humain</a:t>
            </a:r>
            <a:endParaRPr lang="fr-CA" dirty="0">
              <a:solidFill>
                <a:srgbClr val="FFFFFF"/>
              </a:solidFill>
            </a:endParaRPr>
          </a:p>
        </p:txBody>
      </p:sp>
      <p:sp>
        <p:nvSpPr>
          <p:cNvPr id="4" name="Marcador de contenido 3"/>
          <p:cNvSpPr>
            <a:spLocks noGrp="1"/>
          </p:cNvSpPr>
          <p:nvPr>
            <p:ph sz="half" idx="2"/>
          </p:nvPr>
        </p:nvSpPr>
        <p:spPr>
          <a:xfrm>
            <a:off x="4157221" y="2076293"/>
            <a:ext cx="4892511" cy="4525963"/>
          </a:xfrm>
        </p:spPr>
        <p:txBody>
          <a:bodyPr>
            <a:noAutofit/>
          </a:bodyPr>
          <a:lstStyle/>
          <a:p>
            <a:r>
              <a:rPr lang="fr-FR" sz="2300" spc="10" dirty="0" smtClean="0">
                <a:solidFill>
                  <a:srgbClr val="FFFFFF"/>
                </a:solidFill>
              </a:rPr>
              <a:t>Croire en Dieu relève de la nature humaine puisque celle-ci fut conçue pour avoir l’intuition de l’existence et de la présence divines. </a:t>
            </a:r>
          </a:p>
          <a:p>
            <a:r>
              <a:rPr lang="fr-FR" sz="2300" spc="10" dirty="0" smtClean="0">
                <a:solidFill>
                  <a:srgbClr val="FFFFFF"/>
                </a:solidFill>
              </a:rPr>
              <a:t>Son existence, son caractère et la véracité de sa Parole impliquent des éléments déchiffrables par la logique humaine.</a:t>
            </a:r>
            <a:endParaRPr lang="fr-FR" sz="2300" spc="1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050334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1368322" y="665238"/>
            <a:ext cx="6251966" cy="1392162"/>
          </a:xfrm>
        </p:spPr>
        <p:txBody>
          <a:bodyPr>
            <a:noAutofit/>
          </a:bodyPr>
          <a:lstStyle/>
          <a:p>
            <a:r>
              <a:rPr lang="fr-FR" sz="4400" dirty="0" smtClean="0">
                <a:solidFill>
                  <a:srgbClr val="FFFFFF"/>
                </a:solidFill>
              </a:rPr>
              <a:t>Argument cosmologique (Psaumes 139.13-18).</a:t>
            </a:r>
            <a:endParaRPr lang="fr-FR" sz="4400" dirty="0">
              <a:solidFill>
                <a:srgbClr val="FFFFFF"/>
              </a:solidFill>
            </a:endParaRPr>
          </a:p>
        </p:txBody>
      </p:sp>
      <p:sp>
        <p:nvSpPr>
          <p:cNvPr id="3" name="Marcador de contenido 2"/>
          <p:cNvSpPr>
            <a:spLocks noGrp="1"/>
          </p:cNvSpPr>
          <p:nvPr>
            <p:ph type="body" sz="half" idx="2"/>
          </p:nvPr>
        </p:nvSpPr>
        <p:spPr>
          <a:xfrm>
            <a:off x="1433361" y="2357687"/>
            <a:ext cx="5486400" cy="1403608"/>
          </a:xfrm>
        </p:spPr>
        <p:txBody>
          <a:bodyPr>
            <a:normAutofit/>
          </a:bodyPr>
          <a:lstStyle/>
          <a:p>
            <a:r>
              <a:rPr lang="fr-FR" sz="2400" dirty="0" smtClean="0">
                <a:solidFill>
                  <a:srgbClr val="FFFFFF"/>
                </a:solidFill>
              </a:rPr>
              <a:t>Rien ne peut exister sans cause. Dieu est à l’origine de tout ce qui existe. Il est la cause première.</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52135769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descr="PPT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199" y="618103"/>
            <a:ext cx="7998644" cy="1644952"/>
          </a:xfrm>
        </p:spPr>
        <p:txBody>
          <a:bodyPr>
            <a:noAutofit/>
          </a:bodyPr>
          <a:lstStyle/>
          <a:p>
            <a:r>
              <a:rPr lang="fr-FR" sz="4400" dirty="0" smtClean="0">
                <a:solidFill>
                  <a:srgbClr val="FFFFFF"/>
                </a:solidFill>
              </a:rPr>
              <a:t>Argument téléologique </a:t>
            </a:r>
            <a:br>
              <a:rPr lang="fr-FR" sz="4400" dirty="0" smtClean="0">
                <a:solidFill>
                  <a:srgbClr val="FFFFFF"/>
                </a:solidFill>
              </a:rPr>
            </a:br>
            <a:r>
              <a:rPr lang="fr-FR" sz="4400" dirty="0" smtClean="0">
                <a:solidFill>
                  <a:srgbClr val="FFFFFF"/>
                </a:solidFill>
              </a:rPr>
              <a:t>(Psaumes 19.1-6 ; Ésaïe 40.26).</a:t>
            </a:r>
            <a:endParaRPr lang="fr-FR" sz="4400" dirty="0">
              <a:solidFill>
                <a:srgbClr val="FFFFFF"/>
              </a:solidFill>
            </a:endParaRPr>
          </a:p>
        </p:txBody>
      </p:sp>
      <p:sp>
        <p:nvSpPr>
          <p:cNvPr id="3" name="Marcador de contenido 2"/>
          <p:cNvSpPr>
            <a:spLocks noGrp="1"/>
          </p:cNvSpPr>
          <p:nvPr>
            <p:ph type="body" sz="half" idx="2"/>
          </p:nvPr>
        </p:nvSpPr>
        <p:spPr>
          <a:xfrm>
            <a:off x="712363" y="2605608"/>
            <a:ext cx="3859638" cy="3812225"/>
          </a:xfrm>
        </p:spPr>
        <p:txBody>
          <a:bodyPr>
            <a:normAutofit/>
          </a:bodyPr>
          <a:lstStyle/>
          <a:p>
            <a:r>
              <a:rPr lang="fr-FR" sz="2400" dirty="0" smtClean="0">
                <a:solidFill>
                  <a:srgbClr val="FFFFFF"/>
                </a:solidFill>
              </a:rPr>
              <a:t>Dans ce monde, un ordre, une harmonie et une perfection existent dans l’infiniment grand comme dans l’infiniment petit. Tout se passe comme si un artiste suprême l’avait conçu et exprimé dans une œuvre extraordinaire.</a:t>
            </a:r>
            <a:endParaRPr lang="fr-FR" sz="2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04032743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50469" y="182028"/>
            <a:ext cx="6583283" cy="1644952"/>
          </a:xfrm>
        </p:spPr>
        <p:txBody>
          <a:bodyPr>
            <a:noAutofit/>
          </a:bodyPr>
          <a:lstStyle/>
          <a:p>
            <a:r>
              <a:rPr lang="en-US" sz="4400" dirty="0">
                <a:solidFill>
                  <a:srgbClr val="FFFFFF"/>
                </a:solidFill>
              </a:rPr>
              <a:t>Argument moral </a:t>
            </a:r>
            <a:r>
              <a:rPr lang="en-US" sz="4400" dirty="0" smtClean="0">
                <a:solidFill>
                  <a:srgbClr val="FFFFFF"/>
                </a:solidFill>
              </a:rPr>
              <a:t/>
            </a:r>
            <a:br>
              <a:rPr lang="en-US" sz="4400" dirty="0" smtClean="0">
                <a:solidFill>
                  <a:srgbClr val="FFFFFF"/>
                </a:solidFill>
              </a:rPr>
            </a:br>
            <a:r>
              <a:rPr lang="en-US" sz="4400" dirty="0" smtClean="0">
                <a:solidFill>
                  <a:srgbClr val="FFFFFF"/>
                </a:solidFill>
              </a:rPr>
              <a:t>(</a:t>
            </a:r>
            <a:r>
              <a:rPr lang="en-US" sz="4400" dirty="0">
                <a:solidFill>
                  <a:srgbClr val="FFFFFF"/>
                </a:solidFill>
              </a:rPr>
              <a:t>Romains </a:t>
            </a:r>
            <a:r>
              <a:rPr lang="en-US" sz="4400" dirty="0" smtClean="0">
                <a:solidFill>
                  <a:srgbClr val="FFFFFF"/>
                </a:solidFill>
              </a:rPr>
              <a:t>2.14</a:t>
            </a:r>
            <a:r>
              <a:rPr lang="en-US" sz="4400" dirty="0">
                <a:solidFill>
                  <a:srgbClr val="FFFFFF"/>
                </a:solidFill>
              </a:rPr>
              <a:t>-15).</a:t>
            </a:r>
          </a:p>
        </p:txBody>
      </p:sp>
      <p:sp>
        <p:nvSpPr>
          <p:cNvPr id="3" name="Marcador de contenido 2"/>
          <p:cNvSpPr>
            <a:spLocks noGrp="1"/>
          </p:cNvSpPr>
          <p:nvPr>
            <p:ph type="body" sz="half" idx="2"/>
          </p:nvPr>
        </p:nvSpPr>
        <p:spPr>
          <a:xfrm>
            <a:off x="622858" y="2164940"/>
            <a:ext cx="3392961" cy="3812225"/>
          </a:xfrm>
        </p:spPr>
        <p:txBody>
          <a:bodyPr>
            <a:noAutofit/>
          </a:bodyPr>
          <a:lstStyle/>
          <a:p>
            <a:r>
              <a:rPr lang="fr-FR" sz="2400" dirty="0" smtClean="0">
                <a:solidFill>
                  <a:srgbClr val="FFFFFF"/>
                </a:solidFill>
              </a:rPr>
              <a:t>L’être humain a des aspirations qui seraient inexplicables si Dieu n’existait pas. La fonction de la conscience n’aurait aucun sens sans législateur suprême ni justice éternelle.</a:t>
            </a:r>
            <a:endParaRPr lang="fr-FR" sz="2400" dirty="0">
              <a:solidFill>
                <a:srgbClr val="FFFFFF"/>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0862" y="2242255"/>
            <a:ext cx="4528017" cy="3005471"/>
          </a:xfrm>
          <a:prstGeom prst="rect">
            <a:avLst/>
          </a:prstGeom>
          <a:ln>
            <a:solidFill>
              <a:schemeClr val="bg1"/>
            </a:solidFill>
          </a:ln>
        </p:spPr>
      </p:pic>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27629564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2402</TotalTime>
  <Words>2547</Words>
  <Application>Microsoft Macintosh PowerPoint</Application>
  <PresentationFormat>Presentación en pantalla (4:3)</PresentationFormat>
  <Paragraphs>190</Paragraphs>
  <Slides>34</Slides>
  <Notes>4</Notes>
  <HiddenSlides>0</HiddenSlides>
  <MMClips>0</MMClips>
  <ScaleCrop>false</ScaleCrop>
  <HeadingPairs>
    <vt:vector size="4" baseType="variant">
      <vt:variant>
        <vt:lpstr>Tema</vt:lpstr>
      </vt:variant>
      <vt:variant>
        <vt:i4>1</vt:i4>
      </vt:variant>
      <vt:variant>
        <vt:lpstr>Títulos de diapositiva</vt:lpstr>
      </vt:variant>
      <vt:variant>
        <vt:i4>34</vt:i4>
      </vt:variant>
    </vt:vector>
  </HeadingPairs>
  <TitlesOfParts>
    <vt:vector size="35" baseType="lpstr">
      <vt:lpstr>Tema de Office</vt:lpstr>
      <vt:lpstr>Presentación de PowerPoint</vt:lpstr>
      <vt:lpstr>Est-il possible de croire  en Dieu ?</vt:lpstr>
      <vt:lpstr>Quelle est le sens de la vie et de la souffrance ?</vt:lpstr>
      <vt:lpstr>La vie n'a pas de sens</vt:lpstr>
      <vt:lpstr>DIEU EXISTE-T-IL ?</vt:lpstr>
      <vt:lpstr>Un élément naturel humain</vt:lpstr>
      <vt:lpstr>Argument cosmologique (Psaumes 139.13-18).</vt:lpstr>
      <vt:lpstr>Argument téléologique  (Psaumes 19.1-6 ; Ésaïe 40.26).</vt:lpstr>
      <vt:lpstr>Argument moral  (Romains 2.14-15).</vt:lpstr>
      <vt:lpstr>Argument historique (Deutéronome 32.8).</vt:lpstr>
      <vt:lpstr>Argument tiré du surnaturel  (Ésaïe 44.6-7).</vt:lpstr>
      <vt:lpstr>L'empreinte de Dieu est partout</vt:lpstr>
      <vt:lpstr>Les cieux racontent la  gloire de Dieux</vt:lpstr>
      <vt:lpstr>Les cieux racontent la  gloire de Dieux</vt:lpstr>
      <vt:lpstr>PEUT-ON AVOIR  CONFIANCE EN LA BIBLE ?</vt:lpstr>
      <vt:lpstr>La Bible a une autorité divine</vt:lpstr>
      <vt:lpstr>La Bible a une unité extraordinaire</vt:lpstr>
      <vt:lpstr>L'accomplissement des  prophéties bibliques</vt:lpstr>
      <vt:lpstr>Prophéties de l'Ancien Testament concernant le Messie</vt:lpstr>
      <vt:lpstr>Prophéties bibliques contre  des lieux précis</vt:lpstr>
      <vt:lpstr>Lire la Bible offre des avantages. Cela :</vt:lpstr>
      <vt:lpstr>Lire la Bible offre des avantages. Cela :</vt:lpstr>
      <vt:lpstr>LA BIBLE ET  LA SCIENCE</vt:lpstr>
      <vt:lpstr>Le cercle de la terre</vt:lpstr>
      <vt:lpstr>L'orbite du Soleil</vt:lpstr>
      <vt:lpstr>Le nombre des étoiles</vt:lpstr>
      <vt:lpstr>Le pouvoir transformateur de la Bible</vt:lpstr>
      <vt:lpstr>Sommaire</vt:lpstr>
      <vt:lpstr>Quel est le but de votre vie ?</vt:lpstr>
      <vt:lpstr>Quel est le but de votre vie ?</vt:lpstr>
      <vt:lpstr>Quel est le but de votre vie ?</vt:lpstr>
      <vt:lpstr>Quel est le but de votre vie ?</vt:lpstr>
      <vt:lpstr>Ma décision</vt:lpstr>
      <vt:lpstr>Le sujet suivant :</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159</cp:revision>
  <dcterms:created xsi:type="dcterms:W3CDTF">2016-10-26T07:26:55Z</dcterms:created>
  <dcterms:modified xsi:type="dcterms:W3CDTF">2017-01-31T14:42:54Z</dcterms:modified>
</cp:coreProperties>
</file>